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5037" r:id="rId5"/>
    <p:sldMasterId id="2147485563" r:id="rId6"/>
    <p:sldMasterId id="2147485569" r:id="rId7"/>
    <p:sldMasterId id="2147485611" r:id="rId8"/>
    <p:sldMasterId id="2147485623" r:id="rId9"/>
    <p:sldMasterId id="2147485625" r:id="rId10"/>
  </p:sldMasterIdLst>
  <p:notesMasterIdLst>
    <p:notesMasterId r:id="rId41"/>
  </p:notesMasterIdLst>
  <p:handoutMasterIdLst>
    <p:handoutMasterId r:id="rId42"/>
  </p:handoutMasterIdLst>
  <p:sldIdLst>
    <p:sldId id="747" r:id="rId11"/>
    <p:sldId id="267" r:id="rId12"/>
    <p:sldId id="270" r:id="rId13"/>
    <p:sldId id="768" r:id="rId14"/>
    <p:sldId id="268" r:id="rId15"/>
    <p:sldId id="275" r:id="rId16"/>
    <p:sldId id="760" r:id="rId17"/>
    <p:sldId id="759" r:id="rId18"/>
    <p:sldId id="758" r:id="rId19"/>
    <p:sldId id="774" r:id="rId20"/>
    <p:sldId id="776" r:id="rId21"/>
    <p:sldId id="773" r:id="rId22"/>
    <p:sldId id="757" r:id="rId23"/>
    <p:sldId id="775" r:id="rId24"/>
    <p:sldId id="269" r:id="rId25"/>
    <p:sldId id="764" r:id="rId26"/>
    <p:sldId id="751" r:id="rId27"/>
    <p:sldId id="752" r:id="rId28"/>
    <p:sldId id="753" r:id="rId29"/>
    <p:sldId id="754" r:id="rId30"/>
    <p:sldId id="749" r:id="rId31"/>
    <p:sldId id="756" r:id="rId32"/>
    <p:sldId id="762" r:id="rId33"/>
    <p:sldId id="761" r:id="rId34"/>
    <p:sldId id="766" r:id="rId35"/>
    <p:sldId id="771" r:id="rId36"/>
    <p:sldId id="772" r:id="rId37"/>
    <p:sldId id="767" r:id="rId38"/>
    <p:sldId id="765" r:id="rId39"/>
    <p:sldId id="278" r:id="rId40"/>
  </p:sldIdLst>
  <p:sldSz cx="12192000" cy="6858000"/>
  <p:notesSz cx="6858000" cy="9144000"/>
  <p:custDataLst>
    <p:tags r:id="rId43"/>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11">
          <p15:clr>
            <a:srgbClr val="A4A3A4"/>
          </p15:clr>
        </p15:guide>
        <p15:guide id="3" pos="3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F47D5-F300-4AF4-8030-A260C0875F52}" v="271" dt="2022-09-24T13:09:50.722"/>
    <p1510:client id="{586DD1BA-6E76-49F9-AF46-126DEE95BADC}" v="96" dt="2022-09-24T13:26:44.386"/>
    <p1510:client id="{75788505-6043-4463-9DC6-87F7002AEEE9}" v="20" dt="2022-09-25T06:55:59.302"/>
    <p1510:client id="{A314034B-18D2-48BC-8367-7E33F23B451A}" v="31" dt="2022-09-25T07:45:20.893"/>
    <p1510:client id="{A9E47C12-2BE9-4B85-BE10-8C6698ED91BB}" v="36" dt="2022-09-24T13:44:09.674"/>
    <p1510:client id="{AE0CA0B8-A0B9-4822-8B96-50C4D6F452E8}" v="22" dt="2022-09-24T19:50:15.615"/>
    <p1510:client id="{B9406D93-46CA-45A3-8DFE-36DA0BDA9891}" v="16" dt="2022-09-25T06:11:52.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04" autoAdjust="0"/>
  </p:normalViewPr>
  <p:slideViewPr>
    <p:cSldViewPr snapToGrid="0">
      <p:cViewPr varScale="1">
        <p:scale>
          <a:sx n="70" d="100"/>
          <a:sy n="70" d="100"/>
        </p:scale>
        <p:origin x="2118" y="48"/>
      </p:cViewPr>
      <p:guideLst>
        <p:guide orient="horz" pos="2160"/>
        <p:guide pos="211"/>
        <p:guide pos="3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FF244-86E5-49CD-9B5E-F2B516BB4E89}" type="doc">
      <dgm:prSet loTypeId="urn:microsoft.com/office/officeart/2005/8/layout/cycle2" loCatId="cycle" qsTypeId="urn:microsoft.com/office/officeart/2005/8/quickstyle/simple1" qsCatId="simple" csTypeId="urn:microsoft.com/office/officeart/2005/8/colors/accent5_4" csCatId="accent5" phldr="1"/>
      <dgm:spPr/>
      <dgm:t>
        <a:bodyPr/>
        <a:lstStyle/>
        <a:p>
          <a:endParaRPr lang="en-US"/>
        </a:p>
      </dgm:t>
    </dgm:pt>
    <dgm:pt modelId="{E7E22329-167A-4A59-8F60-B4BE61F5E8EB}">
      <dgm:prSet phldrT="[Text]" phldr="0" custT="1"/>
      <dgm:spPr/>
      <dgm:t>
        <a:bodyPr/>
        <a:lstStyle/>
        <a:p>
          <a:pPr rtl="0"/>
          <a:r>
            <a:rPr lang="en-US" sz="1100" b="1">
              <a:latin typeface="Calibri"/>
              <a:cs typeface="Arial"/>
            </a:rPr>
            <a:t>Improves focus</a:t>
          </a:r>
        </a:p>
      </dgm:t>
    </dgm:pt>
    <dgm:pt modelId="{33D9F129-9B52-4582-97DE-3A7EAA640E15}" type="parTrans" cxnId="{86B93042-BCE9-4614-8185-2D04DE1D406E}">
      <dgm:prSet/>
      <dgm:spPr/>
      <dgm:t>
        <a:bodyPr/>
        <a:lstStyle/>
        <a:p>
          <a:endParaRPr lang="en-US"/>
        </a:p>
      </dgm:t>
    </dgm:pt>
    <dgm:pt modelId="{241BAF4D-7F07-459E-B48E-F91E1AA3E3AF}" type="sibTrans" cxnId="{86B93042-BCE9-4614-8185-2D04DE1D406E}">
      <dgm:prSet/>
      <dgm:spPr/>
      <dgm:t>
        <a:bodyPr/>
        <a:lstStyle/>
        <a:p>
          <a:endParaRPr lang="en-US"/>
        </a:p>
      </dgm:t>
    </dgm:pt>
    <dgm:pt modelId="{5FA5930C-D7B5-4580-AB84-9E96847F3905}">
      <dgm:prSet phldrT="[Text]" phldr="0" custT="1"/>
      <dgm:spPr/>
      <dgm:t>
        <a:bodyPr/>
        <a:lstStyle/>
        <a:p>
          <a:pPr rtl="0"/>
          <a:r>
            <a:rPr lang="en-US" sz="1100" b="1">
              <a:latin typeface="Calibri"/>
              <a:cs typeface="Arial"/>
            </a:rPr>
            <a:t>Right mood for learning</a:t>
          </a:r>
        </a:p>
      </dgm:t>
    </dgm:pt>
    <dgm:pt modelId="{868CC527-36EE-4570-896C-D0F2D73CC287}" type="parTrans" cxnId="{41657368-1965-482F-8509-69FFA4B771B7}">
      <dgm:prSet/>
      <dgm:spPr/>
      <dgm:t>
        <a:bodyPr/>
        <a:lstStyle/>
        <a:p>
          <a:endParaRPr lang="en-US"/>
        </a:p>
      </dgm:t>
    </dgm:pt>
    <dgm:pt modelId="{E8B1E374-79B2-4917-90DA-92B0FFF917AB}" type="sibTrans" cxnId="{41657368-1965-482F-8509-69FFA4B771B7}">
      <dgm:prSet/>
      <dgm:spPr/>
      <dgm:t>
        <a:bodyPr/>
        <a:lstStyle/>
        <a:p>
          <a:endParaRPr lang="en-US"/>
        </a:p>
      </dgm:t>
    </dgm:pt>
    <dgm:pt modelId="{A643A890-3FD8-4F28-999C-1EFA1538A2BD}">
      <dgm:prSet phldrT="[Text]" phldr="0" custT="1"/>
      <dgm:spPr/>
      <dgm:t>
        <a:bodyPr/>
        <a:lstStyle/>
        <a:p>
          <a:pPr rtl="0"/>
          <a:r>
            <a:rPr lang="en-US" sz="1100" b="1">
              <a:latin typeface="Calibri"/>
              <a:cs typeface="Arial"/>
            </a:rPr>
            <a:t>Accommodates</a:t>
          </a:r>
          <a:r>
            <a:rPr lang="en-US" sz="1100" b="1">
              <a:latin typeface="Calibri"/>
              <a:ea typeface="MS PGothic"/>
              <a:cs typeface="Arial"/>
            </a:rPr>
            <a:t> </a:t>
          </a:r>
          <a:endParaRPr lang="en-US" sz="1100" b="1">
            <a:latin typeface="Calibri"/>
            <a:cs typeface="Arial"/>
          </a:endParaRPr>
        </a:p>
        <a:p>
          <a:pPr rtl="0"/>
          <a:r>
            <a:rPr lang="en-US" sz="1100" b="1">
              <a:latin typeface="Calibri"/>
              <a:cs typeface="Arial"/>
            </a:rPr>
            <a:t>SEN</a:t>
          </a:r>
        </a:p>
      </dgm:t>
    </dgm:pt>
    <dgm:pt modelId="{9BB50639-3BCA-4ADB-A418-AC99E39D5685}" type="parTrans" cxnId="{A1F521ED-BD3F-4845-8487-C087645A3BDE}">
      <dgm:prSet/>
      <dgm:spPr/>
      <dgm:t>
        <a:bodyPr/>
        <a:lstStyle/>
        <a:p>
          <a:endParaRPr lang="en-US"/>
        </a:p>
      </dgm:t>
    </dgm:pt>
    <dgm:pt modelId="{325EE9E3-A65F-49F1-A6E5-780FB877F806}" type="sibTrans" cxnId="{A1F521ED-BD3F-4845-8487-C087645A3BDE}">
      <dgm:prSet/>
      <dgm:spPr/>
      <dgm:t>
        <a:bodyPr/>
        <a:lstStyle/>
        <a:p>
          <a:endParaRPr lang="en-US"/>
        </a:p>
      </dgm:t>
    </dgm:pt>
    <dgm:pt modelId="{F2F43521-6C11-49DE-9FA2-F1F2284C740A}">
      <dgm:prSet phldrT="[Text]" phldr="0" custT="1"/>
      <dgm:spPr/>
      <dgm:t>
        <a:bodyPr/>
        <a:lstStyle/>
        <a:p>
          <a:pPr rtl="0"/>
          <a:r>
            <a:rPr lang="en-US" sz="1100" b="1">
              <a:latin typeface="Calibri"/>
              <a:cs typeface="Arial"/>
            </a:rPr>
            <a:t>Models expected output</a:t>
          </a:r>
        </a:p>
      </dgm:t>
    </dgm:pt>
    <dgm:pt modelId="{BB28E5DC-D677-47CE-A7FC-ECC1400E8AF9}" type="parTrans" cxnId="{ABCCA1CE-203E-401D-A478-63C99378CF7E}">
      <dgm:prSet/>
      <dgm:spPr/>
      <dgm:t>
        <a:bodyPr/>
        <a:lstStyle/>
        <a:p>
          <a:endParaRPr lang="en-US"/>
        </a:p>
      </dgm:t>
    </dgm:pt>
    <dgm:pt modelId="{465EAAB3-43A4-4D2A-B4BA-7DBC984C4CA1}" type="sibTrans" cxnId="{ABCCA1CE-203E-401D-A478-63C99378CF7E}">
      <dgm:prSet/>
      <dgm:spPr/>
      <dgm:t>
        <a:bodyPr/>
        <a:lstStyle/>
        <a:p>
          <a:endParaRPr lang="en-US"/>
        </a:p>
      </dgm:t>
    </dgm:pt>
    <dgm:pt modelId="{D137564E-9E8D-4937-BE7B-B22D306730DD}">
      <dgm:prSet phldrT="[Text]" phldr="0" custT="1"/>
      <dgm:spPr/>
      <dgm:t>
        <a:bodyPr/>
        <a:lstStyle/>
        <a:p>
          <a:pPr rtl="0"/>
          <a:r>
            <a:rPr lang="en-US" sz="1100" b="1">
              <a:latin typeface="Calibri"/>
              <a:cs typeface="Arial"/>
            </a:rPr>
            <a:t>Changes class dynamic</a:t>
          </a:r>
        </a:p>
      </dgm:t>
    </dgm:pt>
    <dgm:pt modelId="{FE2A6EA3-FA0D-42CE-951E-56ACA2846FDD}" type="parTrans" cxnId="{D151EFA7-6A15-4E94-B99E-5A6A33E2B704}">
      <dgm:prSet/>
      <dgm:spPr/>
      <dgm:t>
        <a:bodyPr/>
        <a:lstStyle/>
        <a:p>
          <a:endParaRPr lang="en-US"/>
        </a:p>
      </dgm:t>
    </dgm:pt>
    <dgm:pt modelId="{A465AB38-C896-47DB-8A86-9C00DE7F86F0}" type="sibTrans" cxnId="{D151EFA7-6A15-4E94-B99E-5A6A33E2B704}">
      <dgm:prSet/>
      <dgm:spPr/>
      <dgm:t>
        <a:bodyPr/>
        <a:lstStyle/>
        <a:p>
          <a:endParaRPr lang="en-US"/>
        </a:p>
      </dgm:t>
    </dgm:pt>
    <dgm:pt modelId="{FC49D3E3-9B6A-4E3D-8891-5E0C4EDB2E4A}">
      <dgm:prSet phldr="0" custT="1"/>
      <dgm:spPr/>
      <dgm:t>
        <a:bodyPr/>
        <a:lstStyle/>
        <a:p>
          <a:pPr rtl="0"/>
          <a:r>
            <a:rPr lang="en-US" sz="1100" b="1">
              <a:latin typeface="Calibri"/>
              <a:cs typeface="Arial"/>
            </a:rPr>
            <a:t>Promotes positive relationships</a:t>
          </a:r>
        </a:p>
      </dgm:t>
    </dgm:pt>
    <dgm:pt modelId="{DE2FD327-F8DA-47A6-AC8A-660FA9AD6240}" type="parTrans" cxnId="{5511EB48-188F-4EE1-A231-BBDE893E0B0E}">
      <dgm:prSet/>
      <dgm:spPr/>
      <dgm:t>
        <a:bodyPr/>
        <a:lstStyle/>
        <a:p>
          <a:endParaRPr lang="en-GB"/>
        </a:p>
      </dgm:t>
    </dgm:pt>
    <dgm:pt modelId="{B966D009-3924-4E83-AF2E-1404F0CEEB63}" type="sibTrans" cxnId="{5511EB48-188F-4EE1-A231-BBDE893E0B0E}">
      <dgm:prSet/>
      <dgm:spPr/>
      <dgm:t>
        <a:bodyPr/>
        <a:lstStyle/>
        <a:p>
          <a:endParaRPr lang="en-US"/>
        </a:p>
      </dgm:t>
    </dgm:pt>
    <dgm:pt modelId="{D073C336-A762-4CC7-BBE1-EA79174643D2}" type="pres">
      <dgm:prSet presAssocID="{083FF244-86E5-49CD-9B5E-F2B516BB4E89}" presName="cycle" presStyleCnt="0">
        <dgm:presLayoutVars>
          <dgm:dir/>
          <dgm:resizeHandles val="exact"/>
        </dgm:presLayoutVars>
      </dgm:prSet>
      <dgm:spPr/>
    </dgm:pt>
    <dgm:pt modelId="{1134128D-BE8D-47BB-B679-EB9A1DEA3BC4}" type="pres">
      <dgm:prSet presAssocID="{E7E22329-167A-4A59-8F60-B4BE61F5E8EB}" presName="node" presStyleLbl="node1" presStyleIdx="0" presStyleCnt="6" custRadScaleRad="102486">
        <dgm:presLayoutVars>
          <dgm:bulletEnabled val="1"/>
        </dgm:presLayoutVars>
      </dgm:prSet>
      <dgm:spPr>
        <a:solidFill>
          <a:schemeClr val="bg2"/>
        </a:solidFill>
      </dgm:spPr>
    </dgm:pt>
    <dgm:pt modelId="{C5CDDC1A-C58E-41FA-A5EB-F457D11D67BE}" type="pres">
      <dgm:prSet presAssocID="{241BAF4D-7F07-459E-B48E-F91E1AA3E3AF}" presName="sibTrans" presStyleLbl="sibTrans2D1" presStyleIdx="0" presStyleCnt="6" custLinFactNeighborX="0"/>
      <dgm:spPr>
        <a:solidFill>
          <a:schemeClr val="bg2"/>
        </a:solidFill>
      </dgm:spPr>
    </dgm:pt>
    <dgm:pt modelId="{A5166CAE-DB0F-408C-A088-705DEC66A890}" type="pres">
      <dgm:prSet presAssocID="{241BAF4D-7F07-459E-B48E-F91E1AA3E3AF}" presName="connectorText" presStyleLbl="sibTrans2D1" presStyleIdx="0" presStyleCnt="6"/>
      <dgm:spPr/>
    </dgm:pt>
    <dgm:pt modelId="{98E4FC3A-3AB7-4F49-94F6-BED9595CACD2}" type="pres">
      <dgm:prSet presAssocID="{5FA5930C-D7B5-4580-AB84-9E96847F3905}" presName="node" presStyleLbl="node1" presStyleIdx="1" presStyleCnt="6" custRadScaleRad="101266" custRadScaleInc="-4061">
        <dgm:presLayoutVars>
          <dgm:bulletEnabled val="1"/>
        </dgm:presLayoutVars>
      </dgm:prSet>
      <dgm:spPr>
        <a:solidFill>
          <a:schemeClr val="bg2"/>
        </a:solidFill>
      </dgm:spPr>
    </dgm:pt>
    <dgm:pt modelId="{7AD3A95F-A5F9-43FB-810C-2A47BC5C6A57}" type="pres">
      <dgm:prSet presAssocID="{E8B1E374-79B2-4917-90DA-92B0FFF917AB}" presName="sibTrans" presStyleLbl="sibTrans2D1" presStyleIdx="1" presStyleCnt="6" custLinFactNeighborX="0"/>
      <dgm:spPr>
        <a:solidFill>
          <a:schemeClr val="bg2"/>
        </a:solidFill>
      </dgm:spPr>
    </dgm:pt>
    <dgm:pt modelId="{2B4211E5-B1B5-4F63-A012-5A3CA6341A1E}" type="pres">
      <dgm:prSet presAssocID="{E8B1E374-79B2-4917-90DA-92B0FFF917AB}" presName="connectorText" presStyleLbl="sibTrans2D1" presStyleIdx="1" presStyleCnt="6"/>
      <dgm:spPr/>
    </dgm:pt>
    <dgm:pt modelId="{293237F1-FD56-42B2-BC4B-0AA7D8467E76}" type="pres">
      <dgm:prSet presAssocID="{A643A890-3FD8-4F28-999C-1EFA1538A2BD}" presName="node" presStyleLbl="node1" presStyleIdx="2" presStyleCnt="6" custRadScaleRad="98780" custRadScaleInc="-4163">
        <dgm:presLayoutVars>
          <dgm:bulletEnabled val="1"/>
        </dgm:presLayoutVars>
      </dgm:prSet>
      <dgm:spPr>
        <a:solidFill>
          <a:schemeClr val="bg2"/>
        </a:solidFill>
      </dgm:spPr>
    </dgm:pt>
    <dgm:pt modelId="{03275594-341D-4415-9CE6-C22F66D74D19}" type="pres">
      <dgm:prSet presAssocID="{325EE9E3-A65F-49F1-A6E5-780FB877F806}" presName="sibTrans" presStyleLbl="sibTrans2D1" presStyleIdx="2" presStyleCnt="6" custLinFactNeighborX="0"/>
      <dgm:spPr>
        <a:solidFill>
          <a:schemeClr val="bg2"/>
        </a:solidFill>
      </dgm:spPr>
    </dgm:pt>
    <dgm:pt modelId="{B025099B-04D5-4F58-B130-05CC06D7DC95}" type="pres">
      <dgm:prSet presAssocID="{325EE9E3-A65F-49F1-A6E5-780FB877F806}" presName="connectorText" presStyleLbl="sibTrans2D1" presStyleIdx="2" presStyleCnt="6"/>
      <dgm:spPr/>
    </dgm:pt>
    <dgm:pt modelId="{36E60278-EA69-4937-A475-6F1D134C8C22}" type="pres">
      <dgm:prSet presAssocID="{F2F43521-6C11-49DE-9FA2-F1F2284C740A}" presName="node" presStyleLbl="node1" presStyleIdx="3" presStyleCnt="6" custRadScaleRad="97514">
        <dgm:presLayoutVars>
          <dgm:bulletEnabled val="1"/>
        </dgm:presLayoutVars>
      </dgm:prSet>
      <dgm:spPr>
        <a:solidFill>
          <a:schemeClr val="bg2"/>
        </a:solidFill>
      </dgm:spPr>
    </dgm:pt>
    <dgm:pt modelId="{F640CE08-3B98-4DF1-8890-3D98A529BD39}" type="pres">
      <dgm:prSet presAssocID="{465EAAB3-43A4-4D2A-B4BA-7DBC984C4CA1}" presName="sibTrans" presStyleLbl="sibTrans2D1" presStyleIdx="3" presStyleCnt="6" custLinFactNeighborX="0"/>
      <dgm:spPr>
        <a:solidFill>
          <a:schemeClr val="bg2"/>
        </a:solidFill>
      </dgm:spPr>
    </dgm:pt>
    <dgm:pt modelId="{102BAE90-9463-4AA6-9AC4-9D0047C2A6E7}" type="pres">
      <dgm:prSet presAssocID="{465EAAB3-43A4-4D2A-B4BA-7DBC984C4CA1}" presName="connectorText" presStyleLbl="sibTrans2D1" presStyleIdx="3" presStyleCnt="6"/>
      <dgm:spPr/>
    </dgm:pt>
    <dgm:pt modelId="{194B6F8F-0F4A-4E02-9B76-EBCEE04514E0}" type="pres">
      <dgm:prSet presAssocID="{D137564E-9E8D-4937-BE7B-B22D306730DD}" presName="node" presStyleLbl="node1" presStyleIdx="4" presStyleCnt="6" custRadScaleRad="98780" custRadScaleInc="4163">
        <dgm:presLayoutVars>
          <dgm:bulletEnabled val="1"/>
        </dgm:presLayoutVars>
      </dgm:prSet>
      <dgm:spPr>
        <a:solidFill>
          <a:schemeClr val="bg2"/>
        </a:solidFill>
      </dgm:spPr>
    </dgm:pt>
    <dgm:pt modelId="{C9536C4D-5330-4D7A-B7E8-9E9BEBEAF069}" type="pres">
      <dgm:prSet presAssocID="{A465AB38-C896-47DB-8A86-9C00DE7F86F0}" presName="sibTrans" presStyleLbl="sibTrans2D1" presStyleIdx="4" presStyleCnt="6" custLinFactNeighborX="0"/>
      <dgm:spPr>
        <a:solidFill>
          <a:schemeClr val="bg2"/>
        </a:solidFill>
      </dgm:spPr>
    </dgm:pt>
    <dgm:pt modelId="{94D0CBA0-DDF4-41C9-B7AF-33FB80C4B6DC}" type="pres">
      <dgm:prSet presAssocID="{A465AB38-C896-47DB-8A86-9C00DE7F86F0}" presName="connectorText" presStyleLbl="sibTrans2D1" presStyleIdx="4" presStyleCnt="6"/>
      <dgm:spPr/>
    </dgm:pt>
    <dgm:pt modelId="{5AD4DFCC-0233-421B-8E9A-A2BF4B27CA02}" type="pres">
      <dgm:prSet presAssocID="{FC49D3E3-9B6A-4E3D-8891-5E0C4EDB2E4A}" presName="node" presStyleLbl="node1" presStyleIdx="5" presStyleCnt="6" custRadScaleRad="101266" custRadScaleInc="4061">
        <dgm:presLayoutVars>
          <dgm:bulletEnabled val="1"/>
        </dgm:presLayoutVars>
      </dgm:prSet>
      <dgm:spPr>
        <a:solidFill>
          <a:schemeClr val="bg2"/>
        </a:solidFill>
      </dgm:spPr>
    </dgm:pt>
    <dgm:pt modelId="{54BB5B5A-3587-459E-A352-31C60A2EEFAA}" type="pres">
      <dgm:prSet presAssocID="{B966D009-3924-4E83-AF2E-1404F0CEEB63}" presName="sibTrans" presStyleLbl="sibTrans2D1" presStyleIdx="5" presStyleCnt="6" custLinFactNeighborY="11054"/>
      <dgm:spPr>
        <a:solidFill>
          <a:schemeClr val="bg2"/>
        </a:solidFill>
      </dgm:spPr>
    </dgm:pt>
    <dgm:pt modelId="{695F60AE-AB93-4483-AEAA-050EB7601265}" type="pres">
      <dgm:prSet presAssocID="{B966D009-3924-4E83-AF2E-1404F0CEEB63}" presName="connectorText" presStyleLbl="sibTrans2D1" presStyleIdx="5" presStyleCnt="6"/>
      <dgm:spPr/>
    </dgm:pt>
  </dgm:ptLst>
  <dgm:cxnLst>
    <dgm:cxn modelId="{AE553400-8ACA-420F-8367-54A4CBF29A7C}" type="presOf" srcId="{E8B1E374-79B2-4917-90DA-92B0FFF917AB}" destId="{7AD3A95F-A5F9-43FB-810C-2A47BC5C6A57}" srcOrd="0" destOrd="0" presId="urn:microsoft.com/office/officeart/2005/8/layout/cycle2"/>
    <dgm:cxn modelId="{34831B01-6776-4816-AD05-05A5AAEA69DE}" type="presOf" srcId="{FC49D3E3-9B6A-4E3D-8891-5E0C4EDB2E4A}" destId="{5AD4DFCC-0233-421B-8E9A-A2BF4B27CA02}" srcOrd="0" destOrd="0" presId="urn:microsoft.com/office/officeart/2005/8/layout/cycle2"/>
    <dgm:cxn modelId="{7DF9B913-90C6-4342-9817-8438290AE35C}" type="presOf" srcId="{465EAAB3-43A4-4D2A-B4BA-7DBC984C4CA1}" destId="{102BAE90-9463-4AA6-9AC4-9D0047C2A6E7}" srcOrd="1" destOrd="0" presId="urn:microsoft.com/office/officeart/2005/8/layout/cycle2"/>
    <dgm:cxn modelId="{6626A71A-86F1-4F5A-BC04-284425A41274}" type="presOf" srcId="{325EE9E3-A65F-49F1-A6E5-780FB877F806}" destId="{B025099B-04D5-4F58-B130-05CC06D7DC95}" srcOrd="1" destOrd="0" presId="urn:microsoft.com/office/officeart/2005/8/layout/cycle2"/>
    <dgm:cxn modelId="{41C6B42A-67FE-43CD-ABB6-857A4B191E9A}" type="presOf" srcId="{B966D009-3924-4E83-AF2E-1404F0CEEB63}" destId="{54BB5B5A-3587-459E-A352-31C60A2EEFAA}" srcOrd="0" destOrd="0" presId="urn:microsoft.com/office/officeart/2005/8/layout/cycle2"/>
    <dgm:cxn modelId="{1F6FF22A-7D35-49AE-813B-5EA930EF2E39}" type="presOf" srcId="{325EE9E3-A65F-49F1-A6E5-780FB877F806}" destId="{03275594-341D-4415-9CE6-C22F66D74D19}" srcOrd="0" destOrd="0" presId="urn:microsoft.com/office/officeart/2005/8/layout/cycle2"/>
    <dgm:cxn modelId="{86B93042-BCE9-4614-8185-2D04DE1D406E}" srcId="{083FF244-86E5-49CD-9B5E-F2B516BB4E89}" destId="{E7E22329-167A-4A59-8F60-B4BE61F5E8EB}" srcOrd="0" destOrd="0" parTransId="{33D9F129-9B52-4582-97DE-3A7EAA640E15}" sibTransId="{241BAF4D-7F07-459E-B48E-F91E1AA3E3AF}"/>
    <dgm:cxn modelId="{D4F45866-0CFF-4E59-A37D-91B735A53C8D}" type="presOf" srcId="{B966D009-3924-4E83-AF2E-1404F0CEEB63}" destId="{695F60AE-AB93-4483-AEAA-050EB7601265}" srcOrd="1" destOrd="0" presId="urn:microsoft.com/office/officeart/2005/8/layout/cycle2"/>
    <dgm:cxn modelId="{41657368-1965-482F-8509-69FFA4B771B7}" srcId="{083FF244-86E5-49CD-9B5E-F2B516BB4E89}" destId="{5FA5930C-D7B5-4580-AB84-9E96847F3905}" srcOrd="1" destOrd="0" parTransId="{868CC527-36EE-4570-896C-D0F2D73CC287}" sibTransId="{E8B1E374-79B2-4917-90DA-92B0FFF917AB}"/>
    <dgm:cxn modelId="{5511EB48-188F-4EE1-A231-BBDE893E0B0E}" srcId="{083FF244-86E5-49CD-9B5E-F2B516BB4E89}" destId="{FC49D3E3-9B6A-4E3D-8891-5E0C4EDB2E4A}" srcOrd="5" destOrd="0" parTransId="{DE2FD327-F8DA-47A6-AC8A-660FA9AD6240}" sibTransId="{B966D009-3924-4E83-AF2E-1404F0CEEB63}"/>
    <dgm:cxn modelId="{584BD981-42FA-458C-AF05-0CECA4C9FE50}" type="presOf" srcId="{A465AB38-C896-47DB-8A86-9C00DE7F86F0}" destId="{94D0CBA0-DDF4-41C9-B7AF-33FB80C4B6DC}" srcOrd="1" destOrd="0" presId="urn:microsoft.com/office/officeart/2005/8/layout/cycle2"/>
    <dgm:cxn modelId="{BB5E2BA2-CE56-4E97-88E9-D38CB1497C98}" type="presOf" srcId="{E7E22329-167A-4A59-8F60-B4BE61F5E8EB}" destId="{1134128D-BE8D-47BB-B679-EB9A1DEA3BC4}" srcOrd="0" destOrd="0" presId="urn:microsoft.com/office/officeart/2005/8/layout/cycle2"/>
    <dgm:cxn modelId="{E5B47BA7-506E-4F38-8D5E-C44DC4A49E90}" type="presOf" srcId="{A643A890-3FD8-4F28-999C-1EFA1538A2BD}" destId="{293237F1-FD56-42B2-BC4B-0AA7D8467E76}" srcOrd="0" destOrd="0" presId="urn:microsoft.com/office/officeart/2005/8/layout/cycle2"/>
    <dgm:cxn modelId="{D151EFA7-6A15-4E94-B99E-5A6A33E2B704}" srcId="{083FF244-86E5-49CD-9B5E-F2B516BB4E89}" destId="{D137564E-9E8D-4937-BE7B-B22D306730DD}" srcOrd="4" destOrd="0" parTransId="{FE2A6EA3-FA0D-42CE-951E-56ACA2846FDD}" sibTransId="{A465AB38-C896-47DB-8A86-9C00DE7F86F0}"/>
    <dgm:cxn modelId="{8CB6E0AB-1700-404D-B606-31C9FEF6777E}" type="presOf" srcId="{F2F43521-6C11-49DE-9FA2-F1F2284C740A}" destId="{36E60278-EA69-4937-A475-6F1D134C8C22}" srcOrd="0" destOrd="0" presId="urn:microsoft.com/office/officeart/2005/8/layout/cycle2"/>
    <dgm:cxn modelId="{501355AF-23AF-4386-BF6A-C1DC96FF7AE7}" type="presOf" srcId="{E8B1E374-79B2-4917-90DA-92B0FFF917AB}" destId="{2B4211E5-B1B5-4F63-A012-5A3CA6341A1E}" srcOrd="1" destOrd="0" presId="urn:microsoft.com/office/officeart/2005/8/layout/cycle2"/>
    <dgm:cxn modelId="{186A2FC6-1AA8-42AF-B479-BC6CB507FA7E}" type="presOf" srcId="{A465AB38-C896-47DB-8A86-9C00DE7F86F0}" destId="{C9536C4D-5330-4D7A-B7E8-9E9BEBEAF069}" srcOrd="0" destOrd="0" presId="urn:microsoft.com/office/officeart/2005/8/layout/cycle2"/>
    <dgm:cxn modelId="{1D6331CA-5AC5-499F-B956-3ED6191C8F06}" type="presOf" srcId="{465EAAB3-43A4-4D2A-B4BA-7DBC984C4CA1}" destId="{F640CE08-3B98-4DF1-8890-3D98A529BD39}" srcOrd="0" destOrd="0" presId="urn:microsoft.com/office/officeart/2005/8/layout/cycle2"/>
    <dgm:cxn modelId="{4EE044CA-248B-484C-BA1D-2E4270F645DE}" type="presOf" srcId="{241BAF4D-7F07-459E-B48E-F91E1AA3E3AF}" destId="{A5166CAE-DB0F-408C-A088-705DEC66A890}" srcOrd="1" destOrd="0" presId="urn:microsoft.com/office/officeart/2005/8/layout/cycle2"/>
    <dgm:cxn modelId="{F24845CE-F3C8-4032-85C1-442205C28137}" type="presOf" srcId="{D137564E-9E8D-4937-BE7B-B22D306730DD}" destId="{194B6F8F-0F4A-4E02-9B76-EBCEE04514E0}" srcOrd="0" destOrd="0" presId="urn:microsoft.com/office/officeart/2005/8/layout/cycle2"/>
    <dgm:cxn modelId="{ABCCA1CE-203E-401D-A478-63C99378CF7E}" srcId="{083FF244-86E5-49CD-9B5E-F2B516BB4E89}" destId="{F2F43521-6C11-49DE-9FA2-F1F2284C740A}" srcOrd="3" destOrd="0" parTransId="{BB28E5DC-D677-47CE-A7FC-ECC1400E8AF9}" sibTransId="{465EAAB3-43A4-4D2A-B4BA-7DBC984C4CA1}"/>
    <dgm:cxn modelId="{552EDDD1-DA84-4FCF-979E-457FE9783CE2}" type="presOf" srcId="{083FF244-86E5-49CD-9B5E-F2B516BB4E89}" destId="{D073C336-A762-4CC7-BBE1-EA79174643D2}" srcOrd="0" destOrd="0" presId="urn:microsoft.com/office/officeart/2005/8/layout/cycle2"/>
    <dgm:cxn modelId="{CF63F7E1-55FE-4054-83DC-611F5C21BB2A}" type="presOf" srcId="{5FA5930C-D7B5-4580-AB84-9E96847F3905}" destId="{98E4FC3A-3AB7-4F49-94F6-BED9595CACD2}" srcOrd="0" destOrd="0" presId="urn:microsoft.com/office/officeart/2005/8/layout/cycle2"/>
    <dgm:cxn modelId="{A1F521ED-BD3F-4845-8487-C087645A3BDE}" srcId="{083FF244-86E5-49CD-9B5E-F2B516BB4E89}" destId="{A643A890-3FD8-4F28-999C-1EFA1538A2BD}" srcOrd="2" destOrd="0" parTransId="{9BB50639-3BCA-4ADB-A418-AC99E39D5685}" sibTransId="{325EE9E3-A65F-49F1-A6E5-780FB877F806}"/>
    <dgm:cxn modelId="{85969EF0-F3CD-4A3D-BCC9-E83B5015FCFF}" type="presOf" srcId="{241BAF4D-7F07-459E-B48E-F91E1AA3E3AF}" destId="{C5CDDC1A-C58E-41FA-A5EB-F457D11D67BE}" srcOrd="0" destOrd="0" presId="urn:microsoft.com/office/officeart/2005/8/layout/cycle2"/>
    <dgm:cxn modelId="{3739AF29-C908-4ED9-B0E8-5F111DC62601}" type="presParOf" srcId="{D073C336-A762-4CC7-BBE1-EA79174643D2}" destId="{1134128D-BE8D-47BB-B679-EB9A1DEA3BC4}" srcOrd="0" destOrd="0" presId="urn:microsoft.com/office/officeart/2005/8/layout/cycle2"/>
    <dgm:cxn modelId="{FAC11B1A-91DB-4A98-9317-B4CFEB181F5B}" type="presParOf" srcId="{D073C336-A762-4CC7-BBE1-EA79174643D2}" destId="{C5CDDC1A-C58E-41FA-A5EB-F457D11D67BE}" srcOrd="1" destOrd="0" presId="urn:microsoft.com/office/officeart/2005/8/layout/cycle2"/>
    <dgm:cxn modelId="{C4D6EBB0-4DFD-4B1F-B851-FC01AD60FA10}" type="presParOf" srcId="{C5CDDC1A-C58E-41FA-A5EB-F457D11D67BE}" destId="{A5166CAE-DB0F-408C-A088-705DEC66A890}" srcOrd="0" destOrd="0" presId="urn:microsoft.com/office/officeart/2005/8/layout/cycle2"/>
    <dgm:cxn modelId="{C76DFC1C-7D1E-4762-9D21-D755D947C0E0}" type="presParOf" srcId="{D073C336-A762-4CC7-BBE1-EA79174643D2}" destId="{98E4FC3A-3AB7-4F49-94F6-BED9595CACD2}" srcOrd="2" destOrd="0" presId="urn:microsoft.com/office/officeart/2005/8/layout/cycle2"/>
    <dgm:cxn modelId="{8ED04AF6-4BB1-43C4-B7F2-FE6E957432E4}" type="presParOf" srcId="{D073C336-A762-4CC7-BBE1-EA79174643D2}" destId="{7AD3A95F-A5F9-43FB-810C-2A47BC5C6A57}" srcOrd="3" destOrd="0" presId="urn:microsoft.com/office/officeart/2005/8/layout/cycle2"/>
    <dgm:cxn modelId="{EA12C751-64D8-49F0-8282-5E04CF22507A}" type="presParOf" srcId="{7AD3A95F-A5F9-43FB-810C-2A47BC5C6A57}" destId="{2B4211E5-B1B5-4F63-A012-5A3CA6341A1E}" srcOrd="0" destOrd="0" presId="urn:microsoft.com/office/officeart/2005/8/layout/cycle2"/>
    <dgm:cxn modelId="{1B137EF5-0016-484B-B919-9678F4FE5203}" type="presParOf" srcId="{D073C336-A762-4CC7-BBE1-EA79174643D2}" destId="{293237F1-FD56-42B2-BC4B-0AA7D8467E76}" srcOrd="4" destOrd="0" presId="urn:microsoft.com/office/officeart/2005/8/layout/cycle2"/>
    <dgm:cxn modelId="{7614ACC4-F111-4F37-93EE-5EA60A35834D}" type="presParOf" srcId="{D073C336-A762-4CC7-BBE1-EA79174643D2}" destId="{03275594-341D-4415-9CE6-C22F66D74D19}" srcOrd="5" destOrd="0" presId="urn:microsoft.com/office/officeart/2005/8/layout/cycle2"/>
    <dgm:cxn modelId="{EA9F403A-B0DF-4C09-8D86-7E649A19CCFD}" type="presParOf" srcId="{03275594-341D-4415-9CE6-C22F66D74D19}" destId="{B025099B-04D5-4F58-B130-05CC06D7DC95}" srcOrd="0" destOrd="0" presId="urn:microsoft.com/office/officeart/2005/8/layout/cycle2"/>
    <dgm:cxn modelId="{D91BD5A6-6792-4981-A811-E542878E3517}" type="presParOf" srcId="{D073C336-A762-4CC7-BBE1-EA79174643D2}" destId="{36E60278-EA69-4937-A475-6F1D134C8C22}" srcOrd="6" destOrd="0" presId="urn:microsoft.com/office/officeart/2005/8/layout/cycle2"/>
    <dgm:cxn modelId="{BD030583-0A73-4B1E-B900-D62EE75DB5A9}" type="presParOf" srcId="{D073C336-A762-4CC7-BBE1-EA79174643D2}" destId="{F640CE08-3B98-4DF1-8890-3D98A529BD39}" srcOrd="7" destOrd="0" presId="urn:microsoft.com/office/officeart/2005/8/layout/cycle2"/>
    <dgm:cxn modelId="{F33E62DA-6FA7-4BF2-9E8B-5AA798AF0623}" type="presParOf" srcId="{F640CE08-3B98-4DF1-8890-3D98A529BD39}" destId="{102BAE90-9463-4AA6-9AC4-9D0047C2A6E7}" srcOrd="0" destOrd="0" presId="urn:microsoft.com/office/officeart/2005/8/layout/cycle2"/>
    <dgm:cxn modelId="{DAD3F84D-2FA2-425C-ACDB-734BC71D8E53}" type="presParOf" srcId="{D073C336-A762-4CC7-BBE1-EA79174643D2}" destId="{194B6F8F-0F4A-4E02-9B76-EBCEE04514E0}" srcOrd="8" destOrd="0" presId="urn:microsoft.com/office/officeart/2005/8/layout/cycle2"/>
    <dgm:cxn modelId="{0B8D3A78-0613-40E4-B7F5-1276112768C0}" type="presParOf" srcId="{D073C336-A762-4CC7-BBE1-EA79174643D2}" destId="{C9536C4D-5330-4D7A-B7E8-9E9BEBEAF069}" srcOrd="9" destOrd="0" presId="urn:microsoft.com/office/officeart/2005/8/layout/cycle2"/>
    <dgm:cxn modelId="{C6B65CAC-A4BF-4696-8814-9AE79509F1C6}" type="presParOf" srcId="{C9536C4D-5330-4D7A-B7E8-9E9BEBEAF069}" destId="{94D0CBA0-DDF4-41C9-B7AF-33FB80C4B6DC}" srcOrd="0" destOrd="0" presId="urn:microsoft.com/office/officeart/2005/8/layout/cycle2"/>
    <dgm:cxn modelId="{C7A637F2-FF5E-4C45-B64E-8A6D3D6018F2}" type="presParOf" srcId="{D073C336-A762-4CC7-BBE1-EA79174643D2}" destId="{5AD4DFCC-0233-421B-8E9A-A2BF4B27CA02}" srcOrd="10" destOrd="0" presId="urn:microsoft.com/office/officeart/2005/8/layout/cycle2"/>
    <dgm:cxn modelId="{5CDCB0DE-A80D-4297-8F09-52B1EFF513F9}" type="presParOf" srcId="{D073C336-A762-4CC7-BBE1-EA79174643D2}" destId="{54BB5B5A-3587-459E-A352-31C60A2EEFAA}" srcOrd="11" destOrd="0" presId="urn:microsoft.com/office/officeart/2005/8/layout/cycle2"/>
    <dgm:cxn modelId="{89C706AC-65BE-4B35-8024-B083FF2E7AD8}" type="presParOf" srcId="{54BB5B5A-3587-459E-A352-31C60A2EEFAA}" destId="{695F60AE-AB93-4483-AEAA-050EB7601265}" srcOrd="0" destOrd="0" presId="urn:microsoft.com/office/officeart/2005/8/layout/cycle2"/>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4128D-BE8D-47BB-B679-EB9A1DEA3BC4}">
      <dsp:nvSpPr>
        <dsp:cNvPr id="0" name=""/>
        <dsp:cNvSpPr/>
      </dsp:nvSpPr>
      <dsp:spPr>
        <a:xfrm>
          <a:off x="3376310" y="0"/>
          <a:ext cx="1447419" cy="144741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Arial"/>
            </a:rPr>
            <a:t>Improves focus</a:t>
          </a:r>
        </a:p>
      </dsp:txBody>
      <dsp:txXfrm>
        <a:off x="3588280" y="211970"/>
        <a:ext cx="1023479" cy="1023479"/>
      </dsp:txXfrm>
    </dsp:sp>
    <dsp:sp modelId="{C5CDDC1A-C58E-41FA-A5EB-F457D11D67BE}">
      <dsp:nvSpPr>
        <dsp:cNvPr id="0" name=""/>
        <dsp:cNvSpPr/>
      </dsp:nvSpPr>
      <dsp:spPr>
        <a:xfrm rot="1728575">
          <a:off x="4846304" y="992070"/>
          <a:ext cx="371570" cy="488503"/>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853203" y="1062912"/>
        <a:ext cx="260099" cy="293101"/>
      </dsp:txXfrm>
    </dsp:sp>
    <dsp:sp modelId="{98E4FC3A-3AB7-4F49-94F6-BED9595CACD2}">
      <dsp:nvSpPr>
        <dsp:cNvPr id="0" name=""/>
        <dsp:cNvSpPr/>
      </dsp:nvSpPr>
      <dsp:spPr>
        <a:xfrm>
          <a:off x="5258879" y="1035360"/>
          <a:ext cx="1447419" cy="144741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Arial"/>
            </a:rPr>
            <a:t>Right mood for learning</a:t>
          </a:r>
        </a:p>
      </dsp:txBody>
      <dsp:txXfrm>
        <a:off x="5470849" y="1247330"/>
        <a:ext cx="1023479" cy="1023479"/>
      </dsp:txXfrm>
    </dsp:sp>
    <dsp:sp modelId="{7AD3A95F-A5F9-43FB-810C-2A47BC5C6A57}">
      <dsp:nvSpPr>
        <dsp:cNvPr id="0" name=""/>
        <dsp:cNvSpPr/>
      </dsp:nvSpPr>
      <dsp:spPr>
        <a:xfrm rot="5400014">
          <a:off x="5790093" y="2590823"/>
          <a:ext cx="384982" cy="488503"/>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847841" y="2630777"/>
        <a:ext cx="269487" cy="293101"/>
      </dsp:txXfrm>
    </dsp:sp>
    <dsp:sp modelId="{293237F1-FD56-42B2-BC4B-0AA7D8467E76}">
      <dsp:nvSpPr>
        <dsp:cNvPr id="0" name=""/>
        <dsp:cNvSpPr/>
      </dsp:nvSpPr>
      <dsp:spPr>
        <a:xfrm>
          <a:off x="5258870" y="3209161"/>
          <a:ext cx="1447419" cy="144741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Arial"/>
            </a:rPr>
            <a:t>Accommodates</a:t>
          </a:r>
          <a:r>
            <a:rPr lang="en-US" sz="1100" b="1" kern="1200">
              <a:latin typeface="Calibri"/>
              <a:ea typeface="MS PGothic"/>
              <a:cs typeface="Arial"/>
            </a:rPr>
            <a:t> </a:t>
          </a:r>
          <a:endParaRPr lang="en-US" sz="1100" b="1" kern="1200">
            <a:latin typeface="Calibri"/>
            <a:cs typeface="Arial"/>
          </a:endParaRPr>
        </a:p>
        <a:p>
          <a:pPr marL="0" lvl="0" indent="0" algn="ctr" defTabSz="488950" rtl="0">
            <a:lnSpc>
              <a:spcPct val="90000"/>
            </a:lnSpc>
            <a:spcBef>
              <a:spcPct val="0"/>
            </a:spcBef>
            <a:spcAft>
              <a:spcPct val="35000"/>
            </a:spcAft>
            <a:buNone/>
          </a:pPr>
          <a:r>
            <a:rPr lang="en-US" sz="1100" b="1" kern="1200">
              <a:latin typeface="Calibri"/>
              <a:cs typeface="Arial"/>
            </a:rPr>
            <a:t>SEN</a:t>
          </a:r>
        </a:p>
      </dsp:txBody>
      <dsp:txXfrm>
        <a:off x="5470840" y="3421131"/>
        <a:ext cx="1023479" cy="1023479"/>
      </dsp:txXfrm>
    </dsp:sp>
    <dsp:sp modelId="{03275594-341D-4415-9CE6-C22F66D74D19}">
      <dsp:nvSpPr>
        <dsp:cNvPr id="0" name=""/>
        <dsp:cNvSpPr/>
      </dsp:nvSpPr>
      <dsp:spPr>
        <a:xfrm rot="8999985">
          <a:off x="4858245" y="4226625"/>
          <a:ext cx="384981" cy="488503"/>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4966002" y="4295452"/>
        <a:ext cx="269487" cy="293101"/>
      </dsp:txXfrm>
    </dsp:sp>
    <dsp:sp modelId="{36E60278-EA69-4937-A475-6F1D134C8C22}">
      <dsp:nvSpPr>
        <dsp:cNvPr id="0" name=""/>
        <dsp:cNvSpPr/>
      </dsp:nvSpPr>
      <dsp:spPr>
        <a:xfrm>
          <a:off x="3376310" y="4296068"/>
          <a:ext cx="1447419" cy="144741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Arial"/>
            </a:rPr>
            <a:t>Models expected output</a:t>
          </a:r>
        </a:p>
      </dsp:txBody>
      <dsp:txXfrm>
        <a:off x="3588280" y="4508038"/>
        <a:ext cx="1023479" cy="1023479"/>
      </dsp:txXfrm>
    </dsp:sp>
    <dsp:sp modelId="{F640CE08-3B98-4DF1-8890-3D98A529BD39}">
      <dsp:nvSpPr>
        <dsp:cNvPr id="0" name=""/>
        <dsp:cNvSpPr/>
      </dsp:nvSpPr>
      <dsp:spPr>
        <a:xfrm rot="12600015">
          <a:off x="2975685" y="4237520"/>
          <a:ext cx="384981" cy="488503"/>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083442" y="4364095"/>
        <a:ext cx="269487" cy="293101"/>
      </dsp:txXfrm>
    </dsp:sp>
    <dsp:sp modelId="{194B6F8F-0F4A-4E02-9B76-EBCEE04514E0}">
      <dsp:nvSpPr>
        <dsp:cNvPr id="0" name=""/>
        <dsp:cNvSpPr/>
      </dsp:nvSpPr>
      <dsp:spPr>
        <a:xfrm>
          <a:off x="1493750" y="3209161"/>
          <a:ext cx="1447419" cy="144741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Arial"/>
            </a:rPr>
            <a:t>Changes class dynamic</a:t>
          </a:r>
        </a:p>
      </dsp:txBody>
      <dsp:txXfrm>
        <a:off x="1705720" y="3421131"/>
        <a:ext cx="1023479" cy="1023479"/>
      </dsp:txXfrm>
    </dsp:sp>
    <dsp:sp modelId="{C9536C4D-5330-4D7A-B7E8-9E9BEBEAF069}">
      <dsp:nvSpPr>
        <dsp:cNvPr id="0" name=""/>
        <dsp:cNvSpPr/>
      </dsp:nvSpPr>
      <dsp:spPr>
        <a:xfrm rot="16199986">
          <a:off x="2024964" y="2612614"/>
          <a:ext cx="384982" cy="488503"/>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082712" y="2768062"/>
        <a:ext cx="269487" cy="293101"/>
      </dsp:txXfrm>
    </dsp:sp>
    <dsp:sp modelId="{5AD4DFCC-0233-421B-8E9A-A2BF4B27CA02}">
      <dsp:nvSpPr>
        <dsp:cNvPr id="0" name=""/>
        <dsp:cNvSpPr/>
      </dsp:nvSpPr>
      <dsp:spPr>
        <a:xfrm>
          <a:off x="1493741" y="1035360"/>
          <a:ext cx="1447419" cy="144741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Arial"/>
            </a:rPr>
            <a:t>Promotes positive relationships</a:t>
          </a:r>
        </a:p>
      </dsp:txBody>
      <dsp:txXfrm>
        <a:off x="1705711" y="1247330"/>
        <a:ext cx="1023479" cy="1023479"/>
      </dsp:txXfrm>
    </dsp:sp>
    <dsp:sp modelId="{54BB5B5A-3587-459E-A352-31C60A2EEFAA}">
      <dsp:nvSpPr>
        <dsp:cNvPr id="0" name=""/>
        <dsp:cNvSpPr/>
      </dsp:nvSpPr>
      <dsp:spPr>
        <a:xfrm rot="19871425">
          <a:off x="2963735" y="1056204"/>
          <a:ext cx="371570" cy="488503"/>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970634" y="1180764"/>
        <a:ext cx="260099" cy="2931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4ACEE62-4723-1646-AEBB-D95907D97A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B62676C1-CFBE-0545-8B2F-E7532CBE4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2D3839-746B-4B4D-880D-17F8BB76B9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F9A6C8B1-BF93-6C40-B9CD-DDB633717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1" name="Date Placeholder 3">
            <a:extLst>
              <a:ext uri="{FF2B5EF4-FFF2-40B4-BE49-F238E27FC236}">
                <a16:creationId xmlns:a16="http://schemas.microsoft.com/office/drawing/2014/main" id="{4537CA9E-95CF-344E-ABDD-164D5341D1A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365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05124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GB">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34950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GB">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55409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Notice 'questions to explore' </a:t>
            </a:r>
            <a:endParaRPr lang="en-US">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707456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How w</a:t>
            </a:r>
            <a:endParaRPr lang="en-US" dirty="0">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813015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ＭＳ Ｐゴシック"/>
                <a:cs typeface="Calibri"/>
              </a:rPr>
              <a:t>Play first </a:t>
            </a:r>
            <a:r>
              <a:rPr lang="en-GB" dirty="0">
                <a:ea typeface="ＭＳ Ｐゴシック"/>
                <a:cs typeface="Calibri"/>
              </a:rPr>
              <a:t>two minutes (2.11)</a:t>
            </a:r>
            <a:r>
              <a:rPr lang="en-GB">
                <a:ea typeface="ＭＳ Ｐゴシック"/>
                <a:cs typeface="Calibri"/>
              </a:rPr>
              <a:t> of the video to introduce the concept.</a:t>
            </a:r>
          </a:p>
          <a:p>
            <a:endParaRPr lang="en-GB">
              <a:ea typeface="ＭＳ Ｐゴシック"/>
              <a:cs typeface="Calibri"/>
            </a:endParaRPr>
          </a:p>
          <a:p>
            <a:r>
              <a:rPr lang="en-GB">
                <a:ea typeface="ＭＳ Ｐゴシック"/>
                <a:cs typeface="Calibri"/>
              </a:rPr>
              <a:t>Task: How does the teacher promote active listening?</a:t>
            </a:r>
          </a:p>
          <a:p>
            <a:endParaRPr lang="en-GB">
              <a:ea typeface="ＭＳ Ｐゴシック"/>
              <a:cs typeface="Calibri"/>
            </a:endParaRPr>
          </a:p>
          <a:p>
            <a:r>
              <a:rPr lang="en-GB">
                <a:ea typeface="ＭＳ Ｐゴシック"/>
                <a:cs typeface="Calibri"/>
              </a:rPr>
              <a:t>Explain how the use of a resource, plus associated realia, gives a structure and model to the type of dialogue you wish them to engage in, and creates focus and interest, which in turn removes the impulse for negative behaviour.</a:t>
            </a:r>
          </a:p>
          <a:p>
            <a:endParaRPr lang="en-GB"/>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56371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Zoom in on each of these and explain: Conversation stems for modelling, Conversation cards for focus and guided research.  Conversation game to promote use of TL.  Roleplays to learn facts in an alternative way (good for different learning styles).</a:t>
            </a:r>
          </a:p>
          <a:p>
            <a:endParaRPr lang="en-GB"/>
          </a:p>
          <a:p>
            <a:r>
              <a:rPr lang="en-GB"/>
              <a:t>Conversation stems from </a:t>
            </a:r>
            <a:r>
              <a:rPr lang="en-GB" err="1"/>
              <a:t>twinkl</a:t>
            </a:r>
            <a:endParaRPr lang="en-GB"/>
          </a:p>
          <a:p>
            <a:r>
              <a:rPr lang="en-GB"/>
              <a:t>Science Dialogues: Dialogues for the Science Classroom by Craig Berg</a:t>
            </a: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72131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58568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2D3839-746B-4B4D-880D-17F8BB76B9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F9A6C8B1-BF93-6C40-B9CD-DDB633717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1" name="Date Placeholder 3">
            <a:extLst>
              <a:ext uri="{FF2B5EF4-FFF2-40B4-BE49-F238E27FC236}">
                <a16:creationId xmlns:a16="http://schemas.microsoft.com/office/drawing/2014/main" id="{4537CA9E-95CF-344E-ABDD-164D5341D1A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a:ea typeface="ＭＳ Ｐゴシック"/>
                <a:cs typeface="Calibri"/>
              </a:rPr>
              <a:t>RE – Picture prompts and questions on a handout on each table.  Do these pictures remind you of any stories?  Can you summarise a story for the people in your group?  Did you listen or tell stories when you were a child?  What was your favourite? etc</a:t>
            </a:r>
            <a:endParaRPr lang="en-US">
              <a:ea typeface="ＭＳ Ｐゴシック"/>
              <a:cs typeface="Calibri"/>
            </a:endParaRPr>
          </a:p>
          <a:p>
            <a:pPr>
              <a:spcBef>
                <a:spcPts val="0"/>
              </a:spcBef>
              <a:spcAft>
                <a:spcPts val="0"/>
              </a:spcAft>
            </a:pPr>
            <a:endParaRPr lang="en-GB"/>
          </a:p>
          <a:p>
            <a:pPr>
              <a:spcBef>
                <a:spcPts val="0"/>
              </a:spcBef>
              <a:spcAft>
                <a:spcPts val="0"/>
              </a:spcAft>
            </a:pPr>
            <a:r>
              <a:rPr lang="en-GB">
                <a:ea typeface="ＭＳ Ｐゴシック"/>
                <a:cs typeface="Calibri"/>
              </a:rPr>
              <a:t>Interaction</a:t>
            </a:r>
            <a:endParaRPr lang="en-US">
              <a:ea typeface="ＭＳ Ｐゴシック"/>
              <a:cs typeface="Calibri"/>
            </a:endParaRPr>
          </a:p>
          <a:p>
            <a:pPr>
              <a:spcBef>
                <a:spcPts val="0"/>
              </a:spcBef>
              <a:spcAft>
                <a:spcPts val="0"/>
              </a:spcAft>
            </a:pPr>
            <a:r>
              <a:rPr lang="en-GB">
                <a:ea typeface="ＭＳ Ｐゴシック"/>
                <a:cs typeface="Calibri"/>
              </a:rPr>
              <a:t>Ss-Ss</a:t>
            </a:r>
            <a:endParaRPr lang="en-US">
              <a:ea typeface="ＭＳ Ｐゴシック"/>
              <a:cs typeface="Calibri"/>
            </a:endParaRPr>
          </a:p>
          <a:p>
            <a:pPr>
              <a:spcBef>
                <a:spcPts val="0"/>
              </a:spcBef>
              <a:spcAft>
                <a:spcPts val="0"/>
              </a:spcAft>
            </a:pPr>
            <a:r>
              <a:rPr lang="en-GB">
                <a:ea typeface="ＭＳ Ｐゴシック"/>
                <a:cs typeface="Calibri"/>
              </a:rPr>
              <a:t>Ss-F</a:t>
            </a:r>
            <a:endParaRPr lang="en-US">
              <a:ea typeface="ＭＳ Ｐゴシック"/>
              <a:cs typeface="Calibri"/>
            </a:endParaRPr>
          </a:p>
          <a:p>
            <a:pPr>
              <a:spcBef>
                <a:spcPts val="0"/>
              </a:spcBef>
              <a:spcAft>
                <a:spcPts val="0"/>
              </a:spcAft>
            </a:pPr>
            <a:endParaRPr lang="en-GB"/>
          </a:p>
          <a:p>
            <a:pPr>
              <a:spcBef>
                <a:spcPts val="0"/>
              </a:spcBef>
              <a:spcAft>
                <a:spcPts val="0"/>
              </a:spcAft>
            </a:pPr>
            <a:r>
              <a:rPr lang="en-GB">
                <a:ea typeface="ＭＳ Ｐゴシック"/>
                <a:cs typeface="Calibri"/>
              </a:rPr>
              <a:t>Sharing with pair – pair member to share with group. Active listening. </a:t>
            </a:r>
            <a:endParaRPr lang="en-US">
              <a:ea typeface="ＭＳ Ｐゴシック"/>
              <a:cs typeface="Calibri"/>
            </a:endParaRPr>
          </a:p>
          <a:p>
            <a:pPr>
              <a:spcBef>
                <a:spcPts val="0"/>
              </a:spcBef>
              <a:spcAft>
                <a:spcPts val="0"/>
              </a:spcAft>
            </a:pPr>
            <a:r>
              <a:rPr lang="en-GB">
                <a:ea typeface="ＭＳ Ｐゴシック"/>
                <a:cs typeface="Calibri"/>
              </a:rPr>
              <a:t>Feedback about the other element of dialogue which is listening.  How easy was it to listen or were you thinking about what to say? Could you describe your partner's story well? What tools did you need to do that effectively?</a:t>
            </a:r>
            <a:endParaRPr lang="en-US">
              <a:ea typeface="ＭＳ Ｐゴシック"/>
              <a:cs typeface="Calibri"/>
            </a:endParaRPr>
          </a:p>
          <a:p>
            <a:pPr>
              <a:spcBef>
                <a:spcPts val="0"/>
              </a:spcBef>
              <a:spcAft>
                <a:spcPts val="0"/>
              </a:spcAft>
            </a:pPr>
            <a:endParaRPr lang="en-GB"/>
          </a:p>
          <a:p>
            <a:pPr>
              <a:spcBef>
                <a:spcPts val="0"/>
              </a:spcBef>
              <a:spcAft>
                <a:spcPts val="0"/>
              </a:spcAft>
            </a:pPr>
            <a:r>
              <a:rPr lang="en-GB">
                <a:ea typeface="ＭＳ Ｐゴシック"/>
                <a:cs typeface="Calibri"/>
              </a:rPr>
              <a:t>5 mins including feedback</a:t>
            </a:r>
            <a:endParaRPr lang="en-US">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35273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ea typeface="ＭＳ Ｐゴシック"/>
                <a:cs typeface="Calibri"/>
              </a:rPr>
              <a:t>RE – Picture prompts and questions on a handout on each table.  Do these pictures remind you of any stories?  Can you summarise a story for the people in your group?  Did you listen or tell stories when you were a child?  What was your favourite? etc</a:t>
            </a:r>
            <a:endParaRPr lang="en-US" dirty="0">
              <a:ea typeface="ＭＳ Ｐゴシック"/>
              <a:cs typeface="Calibri"/>
            </a:endParaRPr>
          </a:p>
          <a:p>
            <a:pPr>
              <a:spcBef>
                <a:spcPts val="0"/>
              </a:spcBef>
              <a:spcAft>
                <a:spcPts val="0"/>
              </a:spcAft>
            </a:pPr>
            <a:endParaRPr lang="en-GB"/>
          </a:p>
          <a:p>
            <a:pPr>
              <a:spcBef>
                <a:spcPts val="0"/>
              </a:spcBef>
              <a:spcAft>
                <a:spcPts val="0"/>
              </a:spcAft>
            </a:pPr>
            <a:r>
              <a:rPr lang="en-GB" dirty="0">
                <a:ea typeface="ＭＳ Ｐゴシック"/>
                <a:cs typeface="Calibri"/>
              </a:rPr>
              <a:t>Interaction</a:t>
            </a:r>
            <a:endParaRPr lang="en-US" dirty="0">
              <a:ea typeface="ＭＳ Ｐゴシック"/>
              <a:cs typeface="Calibri"/>
            </a:endParaRPr>
          </a:p>
          <a:p>
            <a:pPr>
              <a:spcBef>
                <a:spcPts val="0"/>
              </a:spcBef>
              <a:spcAft>
                <a:spcPts val="0"/>
              </a:spcAft>
            </a:pPr>
            <a:r>
              <a:rPr lang="en-GB" dirty="0">
                <a:ea typeface="ＭＳ Ｐゴシック"/>
                <a:cs typeface="Calibri"/>
              </a:rPr>
              <a:t>Ss-Ss</a:t>
            </a:r>
            <a:endParaRPr lang="en-US" dirty="0">
              <a:ea typeface="ＭＳ Ｐゴシック"/>
              <a:cs typeface="Calibri"/>
            </a:endParaRPr>
          </a:p>
          <a:p>
            <a:pPr>
              <a:spcBef>
                <a:spcPts val="0"/>
              </a:spcBef>
              <a:spcAft>
                <a:spcPts val="0"/>
              </a:spcAft>
            </a:pPr>
            <a:r>
              <a:rPr lang="en-GB" dirty="0">
                <a:ea typeface="ＭＳ Ｐゴシック"/>
                <a:cs typeface="Calibri"/>
              </a:rPr>
              <a:t>Ss-F</a:t>
            </a:r>
            <a:endParaRPr lang="en-US" dirty="0">
              <a:ea typeface="ＭＳ Ｐゴシック"/>
              <a:cs typeface="Calibri"/>
            </a:endParaRPr>
          </a:p>
          <a:p>
            <a:pPr>
              <a:spcBef>
                <a:spcPts val="0"/>
              </a:spcBef>
              <a:spcAft>
                <a:spcPts val="0"/>
              </a:spcAft>
            </a:pPr>
            <a:endParaRPr lang="en-GB"/>
          </a:p>
          <a:p>
            <a:pPr>
              <a:spcBef>
                <a:spcPts val="0"/>
              </a:spcBef>
              <a:spcAft>
                <a:spcPts val="0"/>
              </a:spcAft>
            </a:pPr>
            <a:r>
              <a:rPr lang="en-GB" dirty="0">
                <a:ea typeface="ＭＳ Ｐゴシック"/>
                <a:cs typeface="Calibri"/>
              </a:rPr>
              <a:t>Sharing with pair – pair member to share with group. Active listening. </a:t>
            </a:r>
            <a:endParaRPr lang="en-US" dirty="0">
              <a:ea typeface="ＭＳ Ｐゴシック"/>
              <a:cs typeface="Calibri"/>
            </a:endParaRPr>
          </a:p>
          <a:p>
            <a:pPr>
              <a:spcBef>
                <a:spcPts val="0"/>
              </a:spcBef>
              <a:spcAft>
                <a:spcPts val="0"/>
              </a:spcAft>
            </a:pPr>
            <a:r>
              <a:rPr lang="en-GB" b="1" dirty="0">
                <a:ea typeface="ＭＳ Ｐゴシック"/>
                <a:cs typeface="Calibri"/>
              </a:rPr>
              <a:t>Feedback about the other element of dialogue which is listening.  How easy was it to listen or were you thinking about what to say? Could you describe your partner's story well? What tools did you need to do that effectively?</a:t>
            </a:r>
            <a:endParaRPr lang="en-US" b="1" dirty="0">
              <a:ea typeface="ＭＳ Ｐゴシック"/>
              <a:cs typeface="Calibri"/>
            </a:endParaRPr>
          </a:p>
          <a:p>
            <a:pPr>
              <a:spcBef>
                <a:spcPts val="0"/>
              </a:spcBef>
              <a:spcAft>
                <a:spcPts val="0"/>
              </a:spcAft>
            </a:pPr>
            <a:r>
              <a:rPr lang="en-GB" b="1" dirty="0">
                <a:ea typeface="ＭＳ Ｐゴシック"/>
                <a:cs typeface="Calibri"/>
              </a:rPr>
              <a:t>Active Listening </a:t>
            </a:r>
            <a:endParaRPr lang="en-GB" b="1" dirty="0">
              <a:cs typeface="Calibri"/>
            </a:endParaRPr>
          </a:p>
          <a:p>
            <a:pPr>
              <a:spcBef>
                <a:spcPts val="0"/>
              </a:spcBef>
              <a:spcAft>
                <a:spcPts val="0"/>
              </a:spcAft>
            </a:pPr>
            <a:endParaRPr lang="en-GB">
              <a:cs typeface="Calibri"/>
            </a:endParaRPr>
          </a:p>
          <a:p>
            <a:pPr>
              <a:spcBef>
                <a:spcPts val="0"/>
              </a:spcBef>
              <a:spcAft>
                <a:spcPts val="0"/>
              </a:spcAft>
            </a:pPr>
            <a:r>
              <a:rPr lang="en-GB" dirty="0">
                <a:ea typeface="ＭＳ Ｐゴシック"/>
                <a:cs typeface="Calibri"/>
              </a:rPr>
              <a:t>5 mins including feedback</a:t>
            </a:r>
            <a:endParaRPr lang="en-US" dirty="0">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400550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35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06790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are there to lead to decisions – people look to restate and defend their points, convince other of their point of view </a:t>
            </a:r>
          </a:p>
          <a:p>
            <a:r>
              <a:rPr lang="en-GB" dirty="0"/>
              <a:t>When </a:t>
            </a:r>
          </a:p>
          <a:p>
            <a:r>
              <a:rPr lang="en-GB" dirty="0"/>
              <a:t>Dialogue is not about being right, it’s not about convincing other people to follow your ideas, </a:t>
            </a:r>
            <a:r>
              <a:rPr lang="en-GB" dirty="0" err="1"/>
              <a:t>iy’s</a:t>
            </a:r>
            <a:r>
              <a:rPr lang="en-GB" dirty="0"/>
              <a:t> not about asserting your ideas – it’s about sharing your ideas, </a:t>
            </a:r>
            <a:r>
              <a:rPr lang="en-GB" dirty="0" err="1"/>
              <a:t>litening</a:t>
            </a:r>
            <a:r>
              <a:rPr lang="en-GB" dirty="0"/>
              <a:t> to other share theirs, being willing to engage with the ideas of other, being able to construct knowledge with others and learn from that co-</a:t>
            </a:r>
            <a:r>
              <a:rPr lang="en-GB" dirty="0" err="1"/>
              <a:t>contruction</a:t>
            </a:r>
            <a:r>
              <a:rPr lang="en-GB" dirty="0"/>
              <a:t> of knowledge  </a:t>
            </a:r>
          </a:p>
          <a:p>
            <a:r>
              <a:rPr lang="en-GB" dirty="0"/>
              <a:t>We not looking to persuade others – we invite others to engage with our ideas, to consider them</a:t>
            </a: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17494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We not looking to persuade others – we invite others to engage with our ideas, to consider them</a:t>
            </a:r>
          </a:p>
          <a:p>
            <a:endParaRPr lang="en-GB" dirty="0"/>
          </a:p>
          <a:p>
            <a:endParaRPr lang="en-GB" dirty="0"/>
          </a:p>
          <a:p>
            <a:r>
              <a:rPr lang="en-GB" dirty="0" err="1"/>
              <a:t>Eekada</a:t>
            </a:r>
            <a:r>
              <a:rPr lang="en-GB" dirty="0"/>
              <a:t> </a:t>
            </a: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29654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dirty="0">
                <a:ea typeface="ＭＳ Ｐゴシック"/>
                <a:cs typeface="Calibri"/>
              </a:rPr>
              <a:t>Active Listening</a:t>
            </a:r>
          </a:p>
          <a:p>
            <a:pPr>
              <a:spcBef>
                <a:spcPts val="0"/>
              </a:spcBef>
              <a:spcAft>
                <a:spcPts val="0"/>
              </a:spcAft>
            </a:pPr>
            <a:r>
              <a:rPr lang="en-US" b="1" dirty="0">
                <a:ea typeface="ＭＳ Ｐゴシック"/>
                <a:cs typeface="Calibri"/>
              </a:rPr>
              <a:t>Underpins all of this, you can not take part in dialogue effectively if you are not listening </a:t>
            </a:r>
          </a:p>
          <a:p>
            <a:pPr>
              <a:spcBef>
                <a:spcPts val="0"/>
              </a:spcBef>
              <a:spcAft>
                <a:spcPts val="0"/>
              </a:spcAft>
            </a:pPr>
            <a:endParaRPr lang="en-US" dirty="0">
              <a:ea typeface="ＭＳ Ｐゴシック"/>
              <a:cs typeface="Calibri"/>
            </a:endParaRPr>
          </a:p>
          <a:p>
            <a:pPr>
              <a:spcBef>
                <a:spcPts val="0"/>
              </a:spcBef>
              <a:spcAft>
                <a:spcPts val="0"/>
              </a:spcAft>
            </a:pPr>
            <a:endParaRPr lang="en-US" dirty="0">
              <a:ea typeface="ＭＳ Ｐゴシック"/>
              <a:cs typeface="Calibri"/>
            </a:endParaRPr>
          </a:p>
          <a:p>
            <a:pPr>
              <a:spcBef>
                <a:spcPts val="0"/>
              </a:spcBef>
              <a:spcAft>
                <a:spcPts val="0"/>
              </a:spcAft>
            </a:pPr>
            <a:r>
              <a:rPr lang="en-US" dirty="0">
                <a:ea typeface="ＭＳ Ｐゴシック"/>
                <a:cs typeface="Calibri"/>
              </a:rPr>
              <a:t>Discussion is part of a dialogic classroom but dialogue goes further than discussion, being comfortable with discussion is the first sept to greater dialogue in the classroom  - not just teacher to student but also learners in groups </a:t>
            </a:r>
            <a:endParaRPr lang="en-US" dirty="0"/>
          </a:p>
          <a:p>
            <a:pPr>
              <a:spcBef>
                <a:spcPts val="0"/>
              </a:spcBef>
              <a:spcAft>
                <a:spcPts val="0"/>
              </a:spcAft>
            </a:pPr>
            <a:endParaRPr lang="en-US"/>
          </a:p>
          <a:p>
            <a:pPr>
              <a:spcBef>
                <a:spcPts val="0"/>
              </a:spcBef>
              <a:spcAft>
                <a:spcPts val="0"/>
              </a:spcAft>
            </a:pPr>
            <a:r>
              <a:rPr lang="en-US" dirty="0">
                <a:ea typeface="ＭＳ Ｐゴシック"/>
                <a:cs typeface="Calibri"/>
              </a:rPr>
              <a:t>The first step to all of this is to guide your learners to listen actively </a:t>
            </a:r>
          </a:p>
          <a:p>
            <a:pPr>
              <a:spcBef>
                <a:spcPts val="0"/>
              </a:spcBef>
              <a:spcAft>
                <a:spcPts val="0"/>
              </a:spcAft>
            </a:pPr>
            <a:r>
              <a:rPr lang="en-US" dirty="0">
                <a:ea typeface="ＭＳ Ｐゴシック"/>
                <a:cs typeface="Calibri"/>
              </a:rPr>
              <a:t>They have to be asked to do something active with what they have heard – ask a question, repeat, consolidate other peoples ideas, link other peoples ideas </a:t>
            </a:r>
          </a:p>
          <a:p>
            <a:pPr>
              <a:spcBef>
                <a:spcPts val="0"/>
              </a:spcBef>
              <a:spcAft>
                <a:spcPts val="0"/>
              </a:spcAft>
            </a:pPr>
            <a:endParaRPr lang="en-US"/>
          </a:p>
          <a:p>
            <a:pPr>
              <a:spcBef>
                <a:spcPts val="0"/>
              </a:spcBef>
              <a:spcAft>
                <a:spcPts val="0"/>
              </a:spcAft>
            </a:pPr>
            <a:r>
              <a:rPr lang="en-US" dirty="0">
                <a:ea typeface="ＭＳ Ｐゴシック"/>
                <a:cs typeface="Calibri"/>
              </a:rPr>
              <a:t>Everyone has had an experience of discussion gone wrong </a:t>
            </a:r>
          </a:p>
          <a:p>
            <a:pPr>
              <a:spcBef>
                <a:spcPts val="0"/>
              </a:spcBef>
              <a:spcAft>
                <a:spcPts val="0"/>
              </a:spcAft>
            </a:pPr>
            <a:r>
              <a:rPr lang="en-US" dirty="0">
                <a:ea typeface="ＭＳ Ｐゴシック"/>
                <a:cs typeface="Calibri"/>
              </a:rPr>
              <a:t>Share the reasons why discussion goes wrong </a:t>
            </a:r>
          </a:p>
          <a:p>
            <a:pPr>
              <a:spcBef>
                <a:spcPts val="0"/>
              </a:spcBef>
              <a:spcAft>
                <a:spcPts val="0"/>
              </a:spcAft>
            </a:pPr>
            <a:endParaRPr lang="en-US"/>
          </a:p>
          <a:p>
            <a:pPr>
              <a:spcBef>
                <a:spcPts val="0"/>
              </a:spcBef>
              <a:spcAft>
                <a:spcPts val="0"/>
              </a:spcAft>
            </a:pPr>
            <a:endParaRPr lang="en-US"/>
          </a:p>
          <a:p>
            <a:pPr>
              <a:spcBef>
                <a:spcPts val="0"/>
              </a:spcBef>
              <a:spcAft>
                <a:spcPts val="0"/>
              </a:spcAft>
            </a:pPr>
            <a:endParaRPr lang="en-US"/>
          </a:p>
          <a:p>
            <a:pPr>
              <a:spcBef>
                <a:spcPts val="0"/>
              </a:spcBef>
              <a:spcAft>
                <a:spcPts val="0"/>
              </a:spcAft>
            </a:pPr>
            <a:endParaRPr lang="en-US"/>
          </a:p>
          <a:p>
            <a:pPr>
              <a:spcBef>
                <a:spcPts val="0"/>
              </a:spcBef>
              <a:spcAft>
                <a:spcPts val="0"/>
              </a:spcAft>
            </a:pPr>
            <a:endParaRPr lang="en-US"/>
          </a:p>
          <a:p>
            <a:pPr>
              <a:spcBef>
                <a:spcPts val="0"/>
              </a:spcBef>
              <a:spcAft>
                <a:spcPts val="0"/>
              </a:spcAft>
            </a:pPr>
            <a:r>
              <a:rPr lang="en-US" dirty="0">
                <a:ea typeface="ＭＳ Ｐゴシック"/>
                <a:cs typeface="Calibri"/>
              </a:rPr>
              <a:t>In contrast to the IRF approach, a dialogic approach to teaching was developed by Alexander (2004, 2017) and Mercer (2000). It involves the teacher orchestrating classroom discussions to ensure that all learners are engaged and that knowledge is jointly constructed, by encouraging students to build on their own and each others’ contributions, contrasting different students’ ideas and prompting students to evaluate each others’ ideas instead of the teacher being the one to give feedback immediately (Mercer, Hennessy and Warwick, 2017; Resnick et al., 2018; Berry, 2006; Chin, 2006, quoted by Cook et al., 2018) As well as whole-class discussions led by a teacher, learners also take part in Exploratory Talk (Mercer, 2000) where they have discussions in small groups without a teacher, building on, explaining, discussing and justifying their ideas and inviting each other to do the same. A dialogic approach has been found to have a strong impact on students’ learning (Howe et al. 2019; Alexander, 2018)</a:t>
            </a: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05703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949805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806285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p:spPr>
        <p:txBody>
          <a:bodyPr anchor="t">
            <a:normAutofit/>
          </a:bodyPr>
          <a:lstStyle>
            <a:lvl1pPr algn="l">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676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r>
              <a:rPr lang="en-GB"/>
              <a:t>Click to edit Master title style</a:t>
            </a:r>
            <a:endParaRPr lang="en-US"/>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838790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ign of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9ABE3-7830-1B4B-8D55-51F80607F80E}"/>
              </a:ext>
            </a:extLst>
          </p:cNvPr>
          <p:cNvSpPr txBox="1">
            <a:spLocks noChangeArrowheads="1"/>
          </p:cNvSpPr>
          <p:nvPr userDrawn="1"/>
        </p:nvSpPr>
        <p:spPr bwMode="auto">
          <a:xfrm>
            <a:off x="0" y="1700213"/>
            <a:ext cx="12192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9000" b="1">
                <a:solidFill>
                  <a:schemeClr val="bg1"/>
                </a:solidFill>
              </a:rPr>
              <a:t>THANK YOU</a:t>
            </a:r>
          </a:p>
        </p:txBody>
      </p:sp>
      <p:cxnSp>
        <p:nvCxnSpPr>
          <p:cNvPr id="3" name="Straight Connector 2">
            <a:extLst>
              <a:ext uri="{FF2B5EF4-FFF2-40B4-BE49-F238E27FC236}">
                <a16:creationId xmlns:a16="http://schemas.microsoft.com/office/drawing/2014/main" id="{ED84320E-BA46-1947-B686-263D0711E819}"/>
              </a:ext>
            </a:extLst>
          </p:cNvPr>
          <p:cNvCxnSpPr>
            <a:cxnSpLocks/>
          </p:cNvCxnSpPr>
          <p:nvPr userDrawn="1"/>
        </p:nvCxnSpPr>
        <p:spPr>
          <a:xfrm>
            <a:off x="2735263" y="4232275"/>
            <a:ext cx="9456737"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ED5A852-1DC1-BE40-BAFC-3E1AC5CF0395}"/>
              </a:ext>
            </a:extLst>
          </p:cNvPr>
          <p:cNvSpPr>
            <a:spLocks/>
          </p:cNvSpPr>
          <p:nvPr userDrawn="1"/>
        </p:nvSpPr>
        <p:spPr bwMode="auto">
          <a:xfrm>
            <a:off x="1036638" y="3835400"/>
            <a:ext cx="53101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defRPr/>
            </a:pPr>
            <a:r>
              <a:rPr lang="en-US" altLang="en-US">
                <a:solidFill>
                  <a:schemeClr val="bg1"/>
                </a:solidFill>
                <a:cs typeface="Arial" panose="020B0604020202020204" pitchFamily="34" charset="0"/>
              </a:rPr>
              <a:t>Email info@cambridgeinternational.org</a:t>
            </a:r>
          </a:p>
          <a:p>
            <a:pPr>
              <a:lnSpc>
                <a:spcPts val="2400"/>
              </a:lnSpc>
              <a:defRPr/>
            </a:pPr>
            <a:r>
              <a:rPr lang="en-US" altLang="en-US">
                <a:solidFill>
                  <a:schemeClr val="bg1"/>
                </a:solidFill>
                <a:cs typeface="Arial" panose="020B0604020202020204" pitchFamily="34" charset="0"/>
              </a:rPr>
              <a:t>or telephone +44 1223 553554</a:t>
            </a:r>
            <a:endParaRPr lang="en-GB" altLang="en-US">
              <a:solidFill>
                <a:schemeClr val="bg1"/>
              </a:solidFill>
              <a:cs typeface="Arial" panose="020B0604020202020204" pitchFamily="34" charset="0"/>
            </a:endParaRPr>
          </a:p>
        </p:txBody>
      </p:sp>
      <p:sp>
        <p:nvSpPr>
          <p:cNvPr id="3" name="Rectangle 12">
            <a:extLst>
              <a:ext uri="{FF2B5EF4-FFF2-40B4-BE49-F238E27FC236}">
                <a16:creationId xmlns:a16="http://schemas.microsoft.com/office/drawing/2014/main" id="{1D9B04A3-E3A4-B343-85AE-AB2CA0E632E0}"/>
              </a:ext>
            </a:extLst>
          </p:cNvPr>
          <p:cNvSpPr>
            <a:spLocks/>
          </p:cNvSpPr>
          <p:nvPr userDrawn="1"/>
        </p:nvSpPr>
        <p:spPr bwMode="auto">
          <a:xfrm>
            <a:off x="1036638" y="2292350"/>
            <a:ext cx="974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3000" b="1">
                <a:solidFill>
                  <a:schemeClr val="bg1"/>
                </a:solidFill>
                <a:cs typeface="Arial" panose="020B0604020202020204" pitchFamily="34" charset="0"/>
              </a:rPr>
              <a:t>Learn more!</a:t>
            </a:r>
          </a:p>
          <a:p>
            <a:pPr>
              <a:defRPr/>
            </a:pPr>
            <a:r>
              <a:rPr lang="en-GB" altLang="en-US" sz="3000">
                <a:solidFill>
                  <a:schemeClr val="bg1"/>
                </a:solidFill>
                <a:cs typeface="Arial" panose="020B0604020202020204" pitchFamily="34" charset="0"/>
              </a:rPr>
              <a:t>Getting in touch with Cambridge is easy</a:t>
            </a:r>
          </a:p>
        </p:txBody>
      </p:sp>
    </p:spTree>
    <p:extLst>
      <p:ext uri="{BB962C8B-B14F-4D97-AF65-F5344CB8AC3E}">
        <p14:creationId xmlns:p14="http://schemas.microsoft.com/office/powerpoint/2010/main" val="35175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0690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9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771187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189656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814984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953383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375078726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49300018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225453270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274326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4430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53283199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6443296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p:spPr>
        <p:txBody>
          <a:bodyPr anchor="t">
            <a:normAutofit/>
          </a:bodyPr>
          <a:lstStyle>
            <a:lvl1pPr algn="l">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72415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2" y="1163641"/>
            <a:ext cx="10527463" cy="1655761"/>
          </a:xfrm>
          <a:prstGeom prst="rect">
            <a:avLst/>
          </a:prstGeom>
        </p:spPr>
        <p:txBody>
          <a:bodyPr anchor="b">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219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595582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505271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3"/>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600553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5" y="1466491"/>
            <a:ext cx="4651588" cy="52534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8" y="1466493"/>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6002226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3"/>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60885292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3"/>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9"/>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85569440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3E3E5B52-51A6-8B49-9D5E-BF8A890250AB}"/>
              </a:ext>
            </a:extLst>
          </p:cNvPr>
          <p:cNvSpPr>
            <a:spLocks noEditPoints="1"/>
          </p:cNvSpPr>
          <p:nvPr userDrawn="1"/>
        </p:nvSpPr>
        <p:spPr bwMode="auto">
          <a:xfrm>
            <a:off x="433388" y="1357314"/>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6" name="Freeform 257">
            <a:extLst>
              <a:ext uri="{FF2B5EF4-FFF2-40B4-BE49-F238E27FC236}">
                <a16:creationId xmlns:a16="http://schemas.microsoft.com/office/drawing/2014/main" id="{43B5A0FE-F768-9344-83BA-F2A314A1A417}"/>
              </a:ext>
            </a:extLst>
          </p:cNvPr>
          <p:cNvSpPr>
            <a:spLocks noEditPoints="1"/>
          </p:cNvSpPr>
          <p:nvPr userDrawn="1"/>
        </p:nvSpPr>
        <p:spPr bwMode="auto">
          <a:xfrm>
            <a:off x="9334500" y="4379914"/>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601" y="106363"/>
            <a:ext cx="11836879" cy="779463"/>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5" y="2425702"/>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5"/>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69647451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69080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52787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7" y="1579418"/>
            <a:ext cx="9811109" cy="4124351"/>
          </a:xfrm>
        </p:spPr>
        <p:txBody>
          <a:bodyPr anchor="ctr" anchorCtr="1"/>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3"/>
          </a:xfrm>
        </p:spPr>
        <p:txBody>
          <a:bodyPr/>
          <a:lstStyle/>
          <a:p>
            <a:r>
              <a:rPr lang="en-US"/>
              <a:t>Click to edit Master title style</a:t>
            </a:r>
          </a:p>
        </p:txBody>
      </p:sp>
    </p:spTree>
    <p:extLst>
      <p:ext uri="{BB962C8B-B14F-4D97-AF65-F5344CB8AC3E}">
        <p14:creationId xmlns:p14="http://schemas.microsoft.com/office/powerpoint/2010/main" val="335924352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7" y="1579418"/>
            <a:ext cx="9811109" cy="4124351"/>
          </a:xfrm>
        </p:spPr>
        <p:txBody>
          <a:bodyPr anchor="b"/>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90445" y="5729644"/>
            <a:ext cx="7315200" cy="1007587"/>
          </a:xfrm>
        </p:spPr>
        <p:txBody>
          <a:bodyPr lIns="0" tIns="108000"/>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3"/>
          </a:xfrm>
        </p:spPr>
        <p:txBody>
          <a:bodyPr/>
          <a:lstStyle/>
          <a:p>
            <a:r>
              <a:rPr lang="en-US"/>
              <a:t>Click to edit Master title style</a:t>
            </a:r>
          </a:p>
        </p:txBody>
      </p:sp>
    </p:spTree>
    <p:extLst>
      <p:ext uri="{BB962C8B-B14F-4D97-AF65-F5344CB8AC3E}">
        <p14:creationId xmlns:p14="http://schemas.microsoft.com/office/powerpoint/2010/main" val="91008876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794280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717895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7303740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8855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556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30393844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7.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7" r:id="rId6"/>
    <p:sldLayoutId id="2147485600" r:id="rId7"/>
    <p:sldLayoutId id="2147485601" r:id="rId8"/>
    <p:sldLayoutId id="2147485602" r:id="rId9"/>
    <p:sldLayoutId id="2147485603" r:id="rId10"/>
    <p:sldLayoutId id="2147485604"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759D21-52DA-475E-B22D-D0860CE1C8B8}"/>
              </a:ext>
            </a:extLst>
          </p:cNvPr>
          <p:cNvSpPr/>
          <p:nvPr/>
        </p:nvSpPr>
        <p:spPr>
          <a:xfrm>
            <a:off x="0" y="1403350"/>
            <a:ext cx="12192000" cy="5462588"/>
          </a:xfrm>
          <a:prstGeom prst="rect">
            <a:avLst/>
          </a:prstGeom>
          <a:solidFill>
            <a:srgbClr val="2CA8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75" name="Picture 3">
            <a:extLst>
              <a:ext uri="{FF2B5EF4-FFF2-40B4-BE49-F238E27FC236}">
                <a16:creationId xmlns:a16="http://schemas.microsoft.com/office/drawing/2014/main" id="{71CEF1F5-4EA4-F04A-BFEF-946D2236E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401638"/>
            <a:ext cx="360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5F200BB-72C7-4844-8A89-80DEB8C29F29}"/>
              </a:ext>
            </a:extLst>
          </p:cNvPr>
          <p:cNvPicPr>
            <a:picLocks noChangeAspect="1"/>
          </p:cNvPicPr>
          <p:nvPr/>
        </p:nvPicPr>
        <p:blipFill>
          <a:blip r:embed="rId6">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5" r:id="rId1"/>
    <p:sldLayoutId id="2147485608" r:id="rId2"/>
    <p:sldLayoutId id="2147485609"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865E9CD-2847-9C44-BF4B-3F1A8AF1BB36}"/>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6"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75756"/>
        </a:soli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6A26F725-A8D9-A047-94A4-250307449218}"/>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8DFDBB4-E62E-480E-850D-001438D32798}"/>
              </a:ext>
            </a:extLst>
          </p:cNvPr>
          <p:cNvSpPr txBox="1"/>
          <p:nvPr userDrawn="1"/>
        </p:nvSpPr>
        <p:spPr>
          <a:xfrm>
            <a:off x="114300" y="6052920"/>
            <a:ext cx="5289846" cy="69871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rPr>
              <a:t>Cambridge Schools Conference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0" cap="none" spc="0" normalizeH="0" baseline="0" noProof="0">
                <a:ln>
                  <a:noFill/>
                </a:ln>
                <a:solidFill>
                  <a:schemeClr val="tx1">
                    <a:lumMod val="50000"/>
                  </a:schemeClr>
                </a:solidFill>
                <a:effectLst/>
                <a:uLnTx/>
                <a:uFillTx/>
              </a:rPr>
              <a:t>#</a:t>
            </a:r>
            <a:r>
              <a:rPr kumimoji="0" lang="en-GB" sz="1400" b="1" i="0" u="none" strike="noStrike" kern="0" cap="none" spc="0" normalizeH="0" baseline="0" noProof="0" err="1">
                <a:ln>
                  <a:noFill/>
                </a:ln>
                <a:solidFill>
                  <a:schemeClr val="tx1">
                    <a:lumMod val="50000"/>
                  </a:schemeClr>
                </a:solidFill>
                <a:effectLst/>
                <a:uLnTx/>
                <a:uFillTx/>
              </a:rPr>
              <a:t>OnlineCSC</a:t>
            </a:r>
            <a:endParaRPr kumimoji="0" lang="en-GB" sz="1400" b="1" i="0" u="none" strike="noStrike" kern="0" cap="none" spc="0" normalizeH="0" baseline="0" noProof="0">
              <a:ln>
                <a:noFill/>
              </a:ln>
              <a:solidFill>
                <a:schemeClr val="tx1">
                  <a:lumMod val="50000"/>
                </a:schemeClr>
              </a:solidFill>
              <a:effectLst/>
              <a:uLnTx/>
              <a:uFillTx/>
            </a:endParaRPr>
          </a:p>
        </p:txBody>
      </p:sp>
    </p:spTree>
    <p:extLst>
      <p:ext uri="{BB962C8B-B14F-4D97-AF65-F5344CB8AC3E}">
        <p14:creationId xmlns:p14="http://schemas.microsoft.com/office/powerpoint/2010/main" val="1321739112"/>
      </p:ext>
    </p:extLst>
  </p:cSld>
  <p:clrMap bg1="lt1" tx1="dk1" bg2="lt2" tx2="dk2" accent1="accent1" accent2="accent2" accent3="accent3" accent4="accent4" accent5="accent5" accent6="accent6" hlink="hlink" folHlink="folHlink"/>
  <p:sldLayoutIdLst>
    <p:sldLayoutId id="2147485612" r:id="rId1"/>
    <p:sldLayoutId id="2147485613" r:id="rId2"/>
    <p:sldLayoutId id="2147485614" r:id="rId3"/>
    <p:sldLayoutId id="2147485615" r:id="rId4"/>
    <p:sldLayoutId id="2147485616" r:id="rId5"/>
    <p:sldLayoutId id="2147485617" r:id="rId6"/>
    <p:sldLayoutId id="2147485618" r:id="rId7"/>
    <p:sldLayoutId id="2147485619" r:id="rId8"/>
    <p:sldLayoutId id="2147485620" r:id="rId9"/>
    <p:sldLayoutId id="2147485621" r:id="rId10"/>
    <p:sldLayoutId id="2147485622"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E1B53455-3F90-BE48-8F51-0FA052B278A5}"/>
              </a:ext>
            </a:extLst>
          </p:cNvPr>
          <p:cNvPicPr>
            <a:picLocks noChangeAspect="1"/>
          </p:cNvPicPr>
          <p:nvPr/>
        </p:nvPicPr>
        <p:blipFill>
          <a:blip r:embed="rId3" cstate="print">
            <a:extLst>
              <a:ext uri="{28A0092B-C50C-407E-A947-70E740481C1C}">
                <a14:useLocalDpi xmlns:a14="http://schemas.microsoft.com/office/drawing/2010/main" val="0"/>
              </a:ext>
            </a:extLst>
          </a:blip>
          <a:srcRect r="27287"/>
          <a:stretch>
            <a:fillRect/>
          </a:stretch>
        </p:blipFill>
        <p:spPr bwMode="auto">
          <a:xfrm>
            <a:off x="-14288" y="5678489"/>
            <a:ext cx="1219676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83814"/>
      </p:ext>
    </p:extLst>
  </p:cSld>
  <p:clrMap bg1="lt1" tx1="dk1" bg2="lt2" tx2="dk2" accent1="accent1" accent2="accent2" accent3="accent3" accent4="accent4" accent5="accent5" accent6="accent6" hlink="hlink" folHlink="folHlink"/>
  <p:sldLayoutIdLst>
    <p:sldLayoutId id="2147485624"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189"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377"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566"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754"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85ADADF5-7107-734D-95CD-A1EEF3F8B4D7}"/>
              </a:ext>
            </a:extLst>
          </p:cNvPr>
          <p:cNvSpPr>
            <a:spLocks noGrp="1"/>
          </p:cNvSpPr>
          <p:nvPr>
            <p:ph type="body" idx="1"/>
          </p:nvPr>
        </p:nvSpPr>
        <p:spPr bwMode="auto">
          <a:xfrm>
            <a:off x="114301" y="1457325"/>
            <a:ext cx="11772900" cy="465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2"/>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MS PGothic" charset="0"/>
            </a:endParaRPr>
          </a:p>
        </p:txBody>
      </p:sp>
      <p:sp>
        <p:nvSpPr>
          <p:cNvPr id="1028" name="Title Placeholder 19">
            <a:extLst>
              <a:ext uri="{FF2B5EF4-FFF2-40B4-BE49-F238E27FC236}">
                <a16:creationId xmlns:a16="http://schemas.microsoft.com/office/drawing/2014/main" id="{0C4E386A-A74E-5D45-BF01-59C31BA6614F}"/>
              </a:ext>
            </a:extLst>
          </p:cNvPr>
          <p:cNvSpPr>
            <a:spLocks noGrp="1"/>
          </p:cNvSpPr>
          <p:nvPr>
            <p:ph type="title"/>
          </p:nvPr>
        </p:nvSpPr>
        <p:spPr bwMode="auto">
          <a:xfrm>
            <a:off x="228600" y="106363"/>
            <a:ext cx="118252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B007A00A-2924-7140-B9ED-87495EAF923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48864" y="6319839"/>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116812"/>
      </p:ext>
    </p:extLst>
  </p:cSld>
  <p:clrMap bg1="lt1" tx1="dk1" bg2="lt2" tx2="dk2" accent1="accent1" accent2="accent2" accent3="accent3" accent4="accent4" accent5="accent5" accent6="accent6" hlink="hlink" folHlink="folHlink"/>
  <p:sldLayoutIdLst>
    <p:sldLayoutId id="2147485626" r:id="rId1"/>
    <p:sldLayoutId id="2147485627" r:id="rId2"/>
    <p:sldLayoutId id="2147485628" r:id="rId3"/>
    <p:sldLayoutId id="2147485629" r:id="rId4"/>
    <p:sldLayoutId id="2147485630" r:id="rId5"/>
    <p:sldLayoutId id="2147485631" r:id="rId6"/>
    <p:sldLayoutId id="2147485632" r:id="rId7"/>
    <p:sldLayoutId id="2147485633" r:id="rId8"/>
    <p:sldLayoutId id="2147485634" r:id="rId9"/>
    <p:sldLayoutId id="2147485635" r:id="rId10"/>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189" algn="l" rtl="0" eaLnBrk="1" fontAlgn="base" hangingPunct="1">
        <a:spcBef>
          <a:spcPct val="0"/>
        </a:spcBef>
        <a:spcAft>
          <a:spcPct val="0"/>
        </a:spcAft>
        <a:defRPr sz="3200" b="1">
          <a:solidFill>
            <a:srgbClr val="404040"/>
          </a:solidFill>
          <a:latin typeface="Arial" charset="0"/>
          <a:ea typeface="MS PGothic" pitchFamily="34" charset="-128"/>
        </a:defRPr>
      </a:lvl6pPr>
      <a:lvl7pPr marL="914377" algn="l" rtl="0" eaLnBrk="1" fontAlgn="base" hangingPunct="1">
        <a:spcBef>
          <a:spcPct val="0"/>
        </a:spcBef>
        <a:spcAft>
          <a:spcPct val="0"/>
        </a:spcAft>
        <a:defRPr sz="3200" b="1">
          <a:solidFill>
            <a:srgbClr val="404040"/>
          </a:solidFill>
          <a:latin typeface="Arial" charset="0"/>
          <a:ea typeface="MS PGothic" pitchFamily="34" charset="-128"/>
        </a:defRPr>
      </a:lvl7pPr>
      <a:lvl8pPr marL="1371566" algn="l" rtl="0" eaLnBrk="1" fontAlgn="base" hangingPunct="1">
        <a:spcBef>
          <a:spcPct val="0"/>
        </a:spcBef>
        <a:spcAft>
          <a:spcPct val="0"/>
        </a:spcAft>
        <a:defRPr sz="3200" b="1">
          <a:solidFill>
            <a:srgbClr val="404040"/>
          </a:solidFill>
          <a:latin typeface="Arial" charset="0"/>
          <a:ea typeface="MS PGothic" pitchFamily="34" charset="-128"/>
        </a:defRPr>
      </a:lvl8pPr>
      <a:lvl9pPr marL="1828754"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42" indent="-361942"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59" indent="-361942"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5"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5"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1992" indent="-228594" algn="l" defTabSz="931839"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537" indent="-228594"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726" indent="-228594"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8914" indent="-228594"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103" indent="-228594"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educationendowmentfoundation.org.uk/projects-and-evaluation/projects/dialogic-teachin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video" Target="https://www.youtube.com/embed/_ty7MnprauE?feature=oembed"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a:extLst>
              <a:ext uri="{FF2B5EF4-FFF2-40B4-BE49-F238E27FC236}">
                <a16:creationId xmlns:a16="http://schemas.microsoft.com/office/drawing/2014/main" id="{13D17067-77F0-E345-A42D-410B30E97F9B}"/>
              </a:ext>
            </a:extLst>
          </p:cNvPr>
          <p:cNvSpPr>
            <a:spLocks noGrp="1"/>
          </p:cNvSpPr>
          <p:nvPr>
            <p:ph type="ctrTitle"/>
          </p:nvPr>
        </p:nvSpPr>
        <p:spPr bwMode="auto">
          <a:xfrm>
            <a:off x="1204913" y="1751013"/>
            <a:ext cx="9297987" cy="1346200"/>
          </a:xfrm>
          <a:noFill/>
        </p:spPr>
        <p:txBody>
          <a:bodyPr vert="horz" wrap="square" tIns="45720" bIns="45720" numCol="1" anchorCtr="0" compatLnSpc="1">
            <a:prstTxWarp prst="textNoShape">
              <a:avLst/>
            </a:prstTxWarp>
          </a:bodyPr>
          <a:lstStyle/>
          <a:p>
            <a:r>
              <a:rPr lang="en-GB" altLang="en-US"/>
              <a:t>Welcome to the Cambridge Schools Conference</a:t>
            </a:r>
          </a:p>
        </p:txBody>
      </p:sp>
      <p:sp>
        <p:nvSpPr>
          <p:cNvPr id="11267" name="Rectangle 11">
            <a:extLst>
              <a:ext uri="{FF2B5EF4-FFF2-40B4-BE49-F238E27FC236}">
                <a16:creationId xmlns:a16="http://schemas.microsoft.com/office/drawing/2014/main" id="{9162A288-418B-6C4C-8C5E-05AF287D3711}"/>
              </a:ext>
            </a:extLst>
          </p:cNvPr>
          <p:cNvSpPr>
            <a:spLocks/>
          </p:cNvSpPr>
          <p:nvPr/>
        </p:nvSpPr>
        <p:spPr bwMode="auto">
          <a:xfrm>
            <a:off x="1204913" y="4562475"/>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20000"/>
              </a:lnSpc>
              <a:spcBef>
                <a:spcPct val="0"/>
              </a:spcBef>
              <a:spcAft>
                <a:spcPts val="400"/>
              </a:spcAft>
              <a:buClr>
                <a:srgbClr val="4F81BD"/>
              </a:buClr>
              <a:buSzTx/>
              <a:buFont typeface="Webdings" pitchFamily="2" charset="2"/>
              <a:buNone/>
              <a:tabLst/>
              <a:defRPr/>
            </a:pPr>
            <a:endParaRPr kumimoji="0" lang="en-GB" altLang="en-US"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6607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1ED00A-0933-5885-4FBB-2BA3B7F09E21}"/>
              </a:ext>
            </a:extLst>
          </p:cNvPr>
          <p:cNvPicPr>
            <a:picLocks noChangeAspect="1"/>
          </p:cNvPicPr>
          <p:nvPr/>
        </p:nvPicPr>
        <p:blipFill>
          <a:blip r:embed="rId3"/>
          <a:stretch>
            <a:fillRect/>
          </a:stretch>
        </p:blipFill>
        <p:spPr>
          <a:xfrm>
            <a:off x="3551390" y="1078652"/>
            <a:ext cx="4828420" cy="3577388"/>
          </a:xfrm>
          <a:prstGeom prst="rect">
            <a:avLst/>
          </a:prstGeom>
        </p:spPr>
      </p:pic>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GB" altLang="en-US" dirty="0">
                <a:ea typeface="ＭＳ Ｐゴシック"/>
              </a:rPr>
              <a:t>What are the benefits of using dialogue in the classroom?</a:t>
            </a:r>
            <a:endParaRPr lang="en-GB" altLang="en-US" dirty="0">
              <a:ea typeface="ＭＳ Ｐゴシック" panose="020B0600070205080204" pitchFamily="34" charset="-128"/>
            </a:endParaRPr>
          </a:p>
        </p:txBody>
      </p:sp>
      <p:pic>
        <p:nvPicPr>
          <p:cNvPr id="4" name="Picture 3">
            <a:extLst>
              <a:ext uri="{FF2B5EF4-FFF2-40B4-BE49-F238E27FC236}">
                <a16:creationId xmlns:a16="http://schemas.microsoft.com/office/drawing/2014/main" id="{CB5E6723-365D-DA4D-8F72-50117388626C}"/>
              </a:ext>
            </a:extLst>
          </p:cNvPr>
          <p:cNvPicPr>
            <a:picLocks noChangeAspect="1"/>
          </p:cNvPicPr>
          <p:nvPr/>
        </p:nvPicPr>
        <p:blipFill>
          <a:blip r:embed="rId4"/>
          <a:stretch>
            <a:fillRect/>
          </a:stretch>
        </p:blipFill>
        <p:spPr>
          <a:xfrm>
            <a:off x="228601" y="3032920"/>
            <a:ext cx="3429000" cy="2399328"/>
          </a:xfrm>
          <a:prstGeom prst="rect">
            <a:avLst/>
          </a:prstGeom>
        </p:spPr>
      </p:pic>
      <p:pic>
        <p:nvPicPr>
          <p:cNvPr id="5" name="Picture 4">
            <a:extLst>
              <a:ext uri="{FF2B5EF4-FFF2-40B4-BE49-F238E27FC236}">
                <a16:creationId xmlns:a16="http://schemas.microsoft.com/office/drawing/2014/main" id="{9B100A61-F6F3-7B11-9EE9-07646A4A6AA3}"/>
              </a:ext>
            </a:extLst>
          </p:cNvPr>
          <p:cNvPicPr>
            <a:picLocks noChangeAspect="1"/>
          </p:cNvPicPr>
          <p:nvPr/>
        </p:nvPicPr>
        <p:blipFill>
          <a:blip r:embed="rId5"/>
          <a:stretch>
            <a:fillRect/>
          </a:stretch>
        </p:blipFill>
        <p:spPr>
          <a:xfrm>
            <a:off x="8082339" y="3370155"/>
            <a:ext cx="2928021" cy="2048785"/>
          </a:xfrm>
          <a:prstGeom prst="rect">
            <a:avLst/>
          </a:prstGeom>
        </p:spPr>
      </p:pic>
    </p:spTree>
    <p:extLst>
      <p:ext uri="{BB962C8B-B14F-4D97-AF65-F5344CB8AC3E}">
        <p14:creationId xmlns:p14="http://schemas.microsoft.com/office/powerpoint/2010/main" val="3624158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1ED00A-0933-5885-4FBB-2BA3B7F09E21}"/>
              </a:ext>
            </a:extLst>
          </p:cNvPr>
          <p:cNvPicPr>
            <a:picLocks noChangeAspect="1"/>
          </p:cNvPicPr>
          <p:nvPr/>
        </p:nvPicPr>
        <p:blipFill>
          <a:blip r:embed="rId3"/>
          <a:stretch>
            <a:fillRect/>
          </a:stretch>
        </p:blipFill>
        <p:spPr>
          <a:xfrm>
            <a:off x="3551390" y="1078652"/>
            <a:ext cx="4828420" cy="3577388"/>
          </a:xfrm>
          <a:prstGeom prst="rect">
            <a:avLst/>
          </a:prstGeom>
        </p:spPr>
      </p:pic>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GB" altLang="en-US" dirty="0">
                <a:ea typeface="ＭＳ Ｐゴシック"/>
              </a:rPr>
              <a:t>What are the benefits of using dialogue in the classroom?</a:t>
            </a:r>
            <a:endParaRPr lang="en-GB" altLang="en-US" dirty="0">
              <a:ea typeface="ＭＳ Ｐゴシック" panose="020B0600070205080204" pitchFamily="34" charset="-128"/>
            </a:endParaRPr>
          </a:p>
        </p:txBody>
      </p:sp>
      <p:pic>
        <p:nvPicPr>
          <p:cNvPr id="4" name="Picture 3">
            <a:extLst>
              <a:ext uri="{FF2B5EF4-FFF2-40B4-BE49-F238E27FC236}">
                <a16:creationId xmlns:a16="http://schemas.microsoft.com/office/drawing/2014/main" id="{CB5E6723-365D-DA4D-8F72-50117388626C}"/>
              </a:ext>
            </a:extLst>
          </p:cNvPr>
          <p:cNvPicPr>
            <a:picLocks noChangeAspect="1"/>
          </p:cNvPicPr>
          <p:nvPr/>
        </p:nvPicPr>
        <p:blipFill>
          <a:blip r:embed="rId4"/>
          <a:stretch>
            <a:fillRect/>
          </a:stretch>
        </p:blipFill>
        <p:spPr>
          <a:xfrm>
            <a:off x="228601" y="3032920"/>
            <a:ext cx="3429000" cy="2399328"/>
          </a:xfrm>
          <a:prstGeom prst="rect">
            <a:avLst/>
          </a:prstGeom>
        </p:spPr>
      </p:pic>
      <p:pic>
        <p:nvPicPr>
          <p:cNvPr id="5" name="Picture 4">
            <a:extLst>
              <a:ext uri="{FF2B5EF4-FFF2-40B4-BE49-F238E27FC236}">
                <a16:creationId xmlns:a16="http://schemas.microsoft.com/office/drawing/2014/main" id="{9B100A61-F6F3-7B11-9EE9-07646A4A6AA3}"/>
              </a:ext>
            </a:extLst>
          </p:cNvPr>
          <p:cNvPicPr>
            <a:picLocks noChangeAspect="1"/>
          </p:cNvPicPr>
          <p:nvPr/>
        </p:nvPicPr>
        <p:blipFill>
          <a:blip r:embed="rId5"/>
          <a:stretch>
            <a:fillRect/>
          </a:stretch>
        </p:blipFill>
        <p:spPr>
          <a:xfrm>
            <a:off x="8082339" y="3370155"/>
            <a:ext cx="2928021" cy="2048785"/>
          </a:xfrm>
          <a:prstGeom prst="rect">
            <a:avLst/>
          </a:prstGeom>
        </p:spPr>
      </p:pic>
      <p:pic>
        <p:nvPicPr>
          <p:cNvPr id="7" name="Picture 6">
            <a:extLst>
              <a:ext uri="{FF2B5EF4-FFF2-40B4-BE49-F238E27FC236}">
                <a16:creationId xmlns:a16="http://schemas.microsoft.com/office/drawing/2014/main" id="{DFFC93B3-22BD-EC37-BFDB-26C09568AC14}"/>
              </a:ext>
            </a:extLst>
          </p:cNvPr>
          <p:cNvPicPr>
            <a:picLocks noChangeAspect="1"/>
          </p:cNvPicPr>
          <p:nvPr/>
        </p:nvPicPr>
        <p:blipFill>
          <a:blip r:embed="rId6"/>
          <a:stretch>
            <a:fillRect/>
          </a:stretch>
        </p:blipFill>
        <p:spPr>
          <a:xfrm>
            <a:off x="2290677" y="1078652"/>
            <a:ext cx="7456058" cy="4974138"/>
          </a:xfrm>
          <a:prstGeom prst="rect">
            <a:avLst/>
          </a:prstGeom>
        </p:spPr>
      </p:pic>
    </p:spTree>
    <p:extLst>
      <p:ext uri="{BB962C8B-B14F-4D97-AF65-F5344CB8AC3E}">
        <p14:creationId xmlns:p14="http://schemas.microsoft.com/office/powerpoint/2010/main" val="35653904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413F-5134-CC20-9812-BB5A8F124882}"/>
              </a:ext>
            </a:extLst>
          </p:cNvPr>
          <p:cNvSpPr>
            <a:spLocks noGrp="1"/>
          </p:cNvSpPr>
          <p:nvPr>
            <p:ph type="title"/>
          </p:nvPr>
        </p:nvSpPr>
        <p:spPr/>
        <p:txBody>
          <a:bodyPr/>
          <a:lstStyle/>
          <a:p>
            <a:r>
              <a:rPr lang="en-GB">
                <a:ea typeface="ＭＳ Ｐゴシック"/>
              </a:rPr>
              <a:t>Dialogue </a:t>
            </a:r>
          </a:p>
        </p:txBody>
      </p:sp>
      <p:pic>
        <p:nvPicPr>
          <p:cNvPr id="7" name="Picture 7" descr="Icon&#10;&#10;Description automatically generated">
            <a:extLst>
              <a:ext uri="{FF2B5EF4-FFF2-40B4-BE49-F238E27FC236}">
                <a16:creationId xmlns:a16="http://schemas.microsoft.com/office/drawing/2014/main" id="{C3B6AA35-E956-C080-707D-EB4B6D097E24}"/>
              </a:ext>
            </a:extLst>
          </p:cNvPr>
          <p:cNvPicPr>
            <a:picLocks noGrp="1" noChangeAspect="1"/>
          </p:cNvPicPr>
          <p:nvPr>
            <p:ph sz="half" idx="2"/>
          </p:nvPr>
        </p:nvPicPr>
        <p:blipFill>
          <a:blip r:embed="rId2"/>
          <a:stretch>
            <a:fillRect/>
          </a:stretch>
        </p:blipFill>
        <p:spPr>
          <a:xfrm>
            <a:off x="6084499" y="1800304"/>
            <a:ext cx="5856000" cy="4145915"/>
          </a:xfrm>
        </p:spPr>
      </p:pic>
      <p:sp>
        <p:nvSpPr>
          <p:cNvPr id="6" name="Content Placeholder 5">
            <a:extLst>
              <a:ext uri="{FF2B5EF4-FFF2-40B4-BE49-F238E27FC236}">
                <a16:creationId xmlns:a16="http://schemas.microsoft.com/office/drawing/2014/main" id="{2CCB77CA-AB53-EBFC-301C-371ADB674B25}"/>
              </a:ext>
            </a:extLst>
          </p:cNvPr>
          <p:cNvSpPr>
            <a:spLocks noGrp="1"/>
          </p:cNvSpPr>
          <p:nvPr>
            <p:ph sz="half" idx="1"/>
          </p:nvPr>
        </p:nvSpPr>
        <p:spPr>
          <a:xfrm>
            <a:off x="71116" y="1319953"/>
            <a:ext cx="5856000" cy="2304322"/>
          </a:xfrm>
        </p:spPr>
        <p:txBody>
          <a:bodyPr/>
          <a:lstStyle/>
          <a:p>
            <a:pPr>
              <a:spcBef>
                <a:spcPts val="0"/>
              </a:spcBef>
              <a:spcAft>
                <a:spcPts val="0"/>
              </a:spcAft>
            </a:pPr>
            <a:r>
              <a:rPr lang="en-GB" dirty="0">
                <a:solidFill>
                  <a:srgbClr val="002060"/>
                </a:solidFill>
                <a:ea typeface="ＭＳ Ｐゴシック"/>
                <a:cs typeface="Arial"/>
              </a:rPr>
              <a:t>Children, we now know, need to talk, and to experience a rich diet of spoken language, in order to think and learn.</a:t>
            </a:r>
            <a:endParaRPr lang="en-GB" dirty="0">
              <a:solidFill>
                <a:srgbClr val="002060"/>
              </a:solidFill>
              <a:ea typeface="ＭＳ Ｐゴシック"/>
              <a:cs typeface="+mn-lt"/>
            </a:endParaRPr>
          </a:p>
          <a:p>
            <a:pPr marL="0" indent="0" algn="r">
              <a:spcBef>
                <a:spcPts val="0"/>
              </a:spcBef>
              <a:spcAft>
                <a:spcPts val="0"/>
              </a:spcAft>
              <a:buNone/>
            </a:pPr>
            <a:r>
              <a:rPr lang="en-GB" i="1" dirty="0">
                <a:solidFill>
                  <a:srgbClr val="002060"/>
                </a:solidFill>
                <a:ea typeface="ＭＳ Ｐゴシック"/>
                <a:cs typeface="Arial"/>
              </a:rPr>
              <a:t>Alexander, 2004</a:t>
            </a:r>
          </a:p>
          <a:p>
            <a:pPr marL="0" indent="0" algn="r">
              <a:spcBef>
                <a:spcPts val="0"/>
              </a:spcBef>
              <a:spcAft>
                <a:spcPts val="0"/>
              </a:spcAft>
              <a:buNone/>
            </a:pPr>
            <a:endParaRPr lang="en-GB" i="1" dirty="0">
              <a:solidFill>
                <a:srgbClr val="002060"/>
              </a:solidFill>
              <a:ea typeface="ＭＳ Ｐゴシック"/>
              <a:cs typeface="Arial"/>
            </a:endParaRPr>
          </a:p>
          <a:p>
            <a:pPr marL="0" indent="0" algn="r">
              <a:spcBef>
                <a:spcPts val="0"/>
              </a:spcBef>
              <a:spcAft>
                <a:spcPts val="0"/>
              </a:spcAft>
              <a:buNone/>
            </a:pPr>
            <a:endParaRPr lang="en-GB" i="1" dirty="0">
              <a:solidFill>
                <a:srgbClr val="002060"/>
              </a:solidFill>
              <a:ea typeface="ＭＳ Ｐゴシック"/>
              <a:cs typeface="Arial"/>
            </a:endParaRPr>
          </a:p>
          <a:p>
            <a:pPr marL="0" indent="0" algn="r">
              <a:spcBef>
                <a:spcPts val="0"/>
              </a:spcBef>
              <a:spcAft>
                <a:spcPts val="0"/>
              </a:spcAft>
              <a:buNone/>
            </a:pPr>
            <a:endParaRPr lang="en-GB" i="1" dirty="0">
              <a:solidFill>
                <a:srgbClr val="002060"/>
              </a:solidFill>
              <a:ea typeface="ＭＳ Ｐゴシック"/>
              <a:cs typeface="Arial"/>
            </a:endParaRPr>
          </a:p>
        </p:txBody>
      </p:sp>
      <p:sp>
        <p:nvSpPr>
          <p:cNvPr id="10" name="Content Placeholder 5">
            <a:extLst>
              <a:ext uri="{FF2B5EF4-FFF2-40B4-BE49-F238E27FC236}">
                <a16:creationId xmlns:a16="http://schemas.microsoft.com/office/drawing/2014/main" id="{2C9286D8-C049-7B1E-2654-A182C50DC63D}"/>
              </a:ext>
            </a:extLst>
          </p:cNvPr>
          <p:cNvSpPr txBox="1">
            <a:spLocks/>
          </p:cNvSpPr>
          <p:nvPr/>
        </p:nvSpPr>
        <p:spPr bwMode="auto">
          <a:xfrm>
            <a:off x="149270" y="3947876"/>
            <a:ext cx="5856000" cy="230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ct val="0"/>
              </a:spcAft>
              <a:buClr>
                <a:srgbClr val="55C2E6"/>
              </a:buClr>
              <a:buFont typeface="Webdings" pitchFamily="2"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lang="en-US" sz="24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a:spcBef>
                <a:spcPts val="0"/>
              </a:spcBef>
              <a:spcAft>
                <a:spcPts val="0"/>
              </a:spcAft>
            </a:pPr>
            <a:r>
              <a:rPr lang="en-GB" kern="0">
                <a:solidFill>
                  <a:srgbClr val="002060"/>
                </a:solidFill>
                <a:ea typeface="ＭＳ Ｐゴシック"/>
                <a:cs typeface="+mn-lt"/>
              </a:rPr>
              <a:t>…language provides us with a means </a:t>
            </a:r>
            <a:endParaRPr lang="en-US" kern="0">
              <a:solidFill>
                <a:srgbClr val="002060"/>
              </a:solidFill>
              <a:ea typeface="+mn-lt"/>
              <a:cs typeface="+mn-lt"/>
            </a:endParaRPr>
          </a:p>
          <a:p>
            <a:pPr marL="0" indent="0">
              <a:spcBef>
                <a:spcPts val="0"/>
              </a:spcBef>
              <a:spcAft>
                <a:spcPts val="0"/>
              </a:spcAft>
              <a:buNone/>
            </a:pPr>
            <a:r>
              <a:rPr lang="en-GB" kern="0">
                <a:solidFill>
                  <a:srgbClr val="002060"/>
                </a:solidFill>
                <a:ea typeface="ＭＳ Ｐゴシック"/>
                <a:cs typeface="+mn-lt"/>
              </a:rPr>
              <a:t>for thinking together, for jointly creating</a:t>
            </a:r>
            <a:endParaRPr lang="en-US" kern="0">
              <a:solidFill>
                <a:srgbClr val="002060"/>
              </a:solidFill>
              <a:ea typeface="+mn-lt"/>
              <a:cs typeface="+mn-lt"/>
            </a:endParaRPr>
          </a:p>
          <a:p>
            <a:pPr marL="0" indent="0">
              <a:spcBef>
                <a:spcPts val="0"/>
              </a:spcBef>
              <a:spcAft>
                <a:spcPts val="0"/>
              </a:spcAft>
              <a:buNone/>
            </a:pPr>
            <a:r>
              <a:rPr lang="en-GB" kern="0">
                <a:solidFill>
                  <a:srgbClr val="002060"/>
                </a:solidFill>
                <a:ea typeface="ＭＳ Ｐゴシック"/>
                <a:cs typeface="+mn-lt"/>
              </a:rPr>
              <a:t>knowledge and understanding.</a:t>
            </a:r>
            <a:endParaRPr lang="en-GB">
              <a:solidFill>
                <a:srgbClr val="002060"/>
              </a:solidFill>
            </a:endParaRPr>
          </a:p>
          <a:p>
            <a:pPr algn="r">
              <a:buNone/>
            </a:pPr>
            <a:r>
              <a:rPr lang="en-GB" i="1" kern="0">
                <a:solidFill>
                  <a:srgbClr val="002060"/>
                </a:solidFill>
                <a:ea typeface="ＭＳ Ｐゴシック"/>
                <a:cs typeface="Arial"/>
              </a:rPr>
              <a:t>Mercer, 2000</a:t>
            </a:r>
            <a:endParaRPr lang="en-GB" kern="0">
              <a:ea typeface="+mn-lt"/>
              <a:cs typeface="+mn-lt"/>
            </a:endParaRPr>
          </a:p>
          <a:p>
            <a:pPr marL="0" indent="0" algn="r">
              <a:spcBef>
                <a:spcPts val="0"/>
              </a:spcBef>
              <a:spcAft>
                <a:spcPts val="0"/>
              </a:spcAft>
              <a:buFont typeface="Webdings" pitchFamily="2" charset="2"/>
              <a:buNone/>
            </a:pPr>
            <a:endParaRPr lang="en-GB" i="1" kern="0">
              <a:solidFill>
                <a:srgbClr val="002060"/>
              </a:solidFill>
              <a:cs typeface="Arial"/>
            </a:endParaRPr>
          </a:p>
          <a:p>
            <a:pPr marL="0" indent="0" algn="r">
              <a:spcBef>
                <a:spcPts val="0"/>
              </a:spcBef>
              <a:spcAft>
                <a:spcPts val="0"/>
              </a:spcAft>
              <a:buFont typeface="Webdings" pitchFamily="2" charset="2"/>
              <a:buNone/>
            </a:pPr>
            <a:endParaRPr lang="en-GB" i="1" kern="0">
              <a:solidFill>
                <a:srgbClr val="002060"/>
              </a:solidFill>
              <a:ea typeface="ＭＳ Ｐゴシック"/>
              <a:cs typeface="Arial"/>
            </a:endParaRPr>
          </a:p>
          <a:p>
            <a:pPr marL="0" indent="0" algn="r">
              <a:spcBef>
                <a:spcPts val="0"/>
              </a:spcBef>
              <a:spcAft>
                <a:spcPts val="0"/>
              </a:spcAft>
              <a:buFont typeface="Webdings" pitchFamily="2" charset="2"/>
              <a:buNone/>
            </a:pPr>
            <a:endParaRPr lang="en-GB" i="1" kern="0">
              <a:solidFill>
                <a:srgbClr val="002060"/>
              </a:solidFill>
              <a:ea typeface="ＭＳ Ｐゴシック"/>
              <a:cs typeface="Arial"/>
            </a:endParaRPr>
          </a:p>
          <a:p>
            <a:pPr marL="0" indent="0" algn="r">
              <a:spcBef>
                <a:spcPts val="0"/>
              </a:spcBef>
              <a:spcAft>
                <a:spcPts val="0"/>
              </a:spcAft>
              <a:buFont typeface="Webdings" pitchFamily="2" charset="2"/>
              <a:buNone/>
            </a:pPr>
            <a:endParaRPr lang="en-GB" i="1" kern="0">
              <a:solidFill>
                <a:srgbClr val="002060"/>
              </a:solidFill>
              <a:ea typeface="ＭＳ Ｐゴシック"/>
              <a:cs typeface="Arial"/>
            </a:endParaRPr>
          </a:p>
        </p:txBody>
      </p:sp>
    </p:spTree>
    <p:extLst>
      <p:ext uri="{BB962C8B-B14F-4D97-AF65-F5344CB8AC3E}">
        <p14:creationId xmlns:p14="http://schemas.microsoft.com/office/powerpoint/2010/main" val="64553737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413F-5134-CC20-9812-BB5A8F124882}"/>
              </a:ext>
            </a:extLst>
          </p:cNvPr>
          <p:cNvSpPr>
            <a:spLocks noGrp="1"/>
          </p:cNvSpPr>
          <p:nvPr>
            <p:ph type="title"/>
          </p:nvPr>
        </p:nvSpPr>
        <p:spPr/>
        <p:txBody>
          <a:bodyPr/>
          <a:lstStyle/>
          <a:p>
            <a:r>
              <a:rPr lang="en-GB" dirty="0">
                <a:ea typeface="ＭＳ Ｐゴシック"/>
              </a:rPr>
              <a:t>Discussion and Dialogue </a:t>
            </a:r>
          </a:p>
        </p:txBody>
      </p:sp>
      <p:pic>
        <p:nvPicPr>
          <p:cNvPr id="4" name="Picture 3">
            <a:extLst>
              <a:ext uri="{FF2B5EF4-FFF2-40B4-BE49-F238E27FC236}">
                <a16:creationId xmlns:a16="http://schemas.microsoft.com/office/drawing/2014/main" id="{B0FD48AD-8CFE-DC02-299B-F3205375920A}"/>
              </a:ext>
            </a:extLst>
          </p:cNvPr>
          <p:cNvPicPr>
            <a:picLocks noChangeAspect="1"/>
          </p:cNvPicPr>
          <p:nvPr/>
        </p:nvPicPr>
        <p:blipFill>
          <a:blip r:embed="rId3"/>
          <a:stretch>
            <a:fillRect/>
          </a:stretch>
        </p:blipFill>
        <p:spPr>
          <a:xfrm>
            <a:off x="469377" y="1713216"/>
            <a:ext cx="5144925" cy="3431568"/>
          </a:xfrm>
          <a:prstGeom prst="rect">
            <a:avLst/>
          </a:prstGeom>
        </p:spPr>
      </p:pic>
      <p:sp>
        <p:nvSpPr>
          <p:cNvPr id="8" name="TextBox 7">
            <a:extLst>
              <a:ext uri="{FF2B5EF4-FFF2-40B4-BE49-F238E27FC236}">
                <a16:creationId xmlns:a16="http://schemas.microsoft.com/office/drawing/2014/main" id="{28B6C5F7-A90D-BC0F-F9DD-02F3F8A81E5D}"/>
              </a:ext>
            </a:extLst>
          </p:cNvPr>
          <p:cNvSpPr txBox="1"/>
          <p:nvPr/>
        </p:nvSpPr>
        <p:spPr>
          <a:xfrm>
            <a:off x="6003132" y="1063380"/>
            <a:ext cx="6050756" cy="3847207"/>
          </a:xfrm>
          <a:prstGeom prst="rect">
            <a:avLst/>
          </a:prstGeom>
          <a:noFill/>
        </p:spPr>
        <p:txBody>
          <a:bodyPr wrap="square" rtlCol="0">
            <a:spAutoFit/>
          </a:bodyPr>
          <a:lstStyle/>
          <a:p>
            <a:r>
              <a:rPr lang="en-GB" sz="2400" b="0" i="0" dirty="0">
                <a:solidFill>
                  <a:srgbClr val="222222"/>
                </a:solidFill>
                <a:effectLst/>
                <a:latin typeface="Open Sans" panose="020B0606030504020204" pitchFamily="34" charset="0"/>
              </a:rPr>
              <a:t>‘</a:t>
            </a:r>
            <a:r>
              <a:rPr lang="en-GB" sz="2000" b="0" i="0" dirty="0">
                <a:solidFill>
                  <a:srgbClr val="222222"/>
                </a:solidFill>
                <a:effectLst/>
                <a:latin typeface="Open Sans" panose="020B0606030504020204" pitchFamily="34" charset="0"/>
              </a:rPr>
              <a:t>The intention of learning how to be ‘dialogic’ in classrooms, usually when working in pairs or small groups, is that </a:t>
            </a:r>
            <a:r>
              <a:rPr lang="en-GB" sz="2000" b="1" i="0" dirty="0">
                <a:solidFill>
                  <a:srgbClr val="222222"/>
                </a:solidFill>
                <a:effectLst/>
                <a:latin typeface="Open Sans" panose="020B0606030504020204" pitchFamily="34" charset="0"/>
              </a:rPr>
              <a:t>learners become tolerant of the differing perspectives of others, able to probe their views sensitively, and able to express and justify their own ideas clearly; the ultimate purpose is that people should be able to genuinely co-construct knowledge with others</a:t>
            </a:r>
            <a:r>
              <a:rPr lang="en-GB" sz="2000" b="0" i="0" dirty="0">
                <a:solidFill>
                  <a:srgbClr val="222222"/>
                </a:solidFill>
                <a:effectLst/>
                <a:latin typeface="Open Sans" panose="020B0606030504020204" pitchFamily="34" charset="0"/>
              </a:rPr>
              <a:t>, an ability that employers say is desperately needed in the C21st. workplace.’</a:t>
            </a:r>
          </a:p>
          <a:p>
            <a:endParaRPr lang="en-GB" sz="2000" dirty="0">
              <a:solidFill>
                <a:srgbClr val="222222"/>
              </a:solidFill>
              <a:latin typeface="Open Sans" panose="020B0606030504020204" pitchFamily="34" charset="0"/>
            </a:endParaRPr>
          </a:p>
          <a:p>
            <a:r>
              <a:rPr lang="en-GB" sz="2000" i="1" dirty="0">
                <a:solidFill>
                  <a:srgbClr val="222222"/>
                </a:solidFill>
                <a:latin typeface="Open Sans" panose="020B0606030504020204" pitchFamily="34" charset="0"/>
              </a:rPr>
              <a:t> - Paul Warwick, University of Cambridge</a:t>
            </a:r>
            <a:endParaRPr lang="en-GB" sz="2000" i="1" dirty="0"/>
          </a:p>
        </p:txBody>
      </p:sp>
    </p:spTree>
    <p:extLst>
      <p:ext uri="{BB962C8B-B14F-4D97-AF65-F5344CB8AC3E}">
        <p14:creationId xmlns:p14="http://schemas.microsoft.com/office/powerpoint/2010/main" val="127865867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2ADB-5E8D-9994-D4B5-7B6688FF181A}"/>
              </a:ext>
            </a:extLst>
          </p:cNvPr>
          <p:cNvSpPr>
            <a:spLocks noGrp="1"/>
          </p:cNvSpPr>
          <p:nvPr>
            <p:ph type="title"/>
          </p:nvPr>
        </p:nvSpPr>
        <p:spPr/>
        <p:txBody>
          <a:bodyPr/>
          <a:lstStyle/>
          <a:p>
            <a:r>
              <a:rPr lang="en-GB" altLang="en-US" dirty="0">
                <a:ea typeface="ＭＳ Ｐゴシック"/>
              </a:rPr>
              <a:t>What are the benefits of using dialogue in the classroom?</a:t>
            </a:r>
            <a:endParaRPr lang="en-GB" dirty="0"/>
          </a:p>
        </p:txBody>
      </p:sp>
      <p:sp>
        <p:nvSpPr>
          <p:cNvPr id="3" name="Text Placeholder 2">
            <a:extLst>
              <a:ext uri="{FF2B5EF4-FFF2-40B4-BE49-F238E27FC236}">
                <a16:creationId xmlns:a16="http://schemas.microsoft.com/office/drawing/2014/main" id="{BF5C8262-735A-8DFA-6135-5EE48C8526BF}"/>
              </a:ext>
            </a:extLst>
          </p:cNvPr>
          <p:cNvSpPr>
            <a:spLocks noGrp="1"/>
          </p:cNvSpPr>
          <p:nvPr>
            <p:ph type="body" sz="quarter" idx="10"/>
          </p:nvPr>
        </p:nvSpPr>
        <p:spPr>
          <a:xfrm>
            <a:off x="1200251" y="2332711"/>
            <a:ext cx="9791497" cy="1954213"/>
          </a:xfrm>
        </p:spPr>
        <p:txBody>
          <a:bodyPr/>
          <a:lstStyle/>
          <a:p>
            <a:r>
              <a:rPr lang="en-GB" sz="2800" b="0" i="0" dirty="0">
                <a:solidFill>
                  <a:srgbClr val="242424"/>
                </a:solidFill>
                <a:effectLst/>
                <a:latin typeface="Roboto" panose="02000000000000000000" pitchFamily="2" charset="0"/>
                <a:ea typeface="Roboto" panose="02000000000000000000" pitchFamily="2" charset="0"/>
              </a:rPr>
              <a:t>Dialogue is not some simplistic assertion of one’s own position, nor is it necessarily about persuading others to one’s point of view. </a:t>
            </a:r>
            <a:r>
              <a:rPr lang="en-GB" sz="2800" b="1" i="0" dirty="0">
                <a:solidFill>
                  <a:srgbClr val="242424"/>
                </a:solidFill>
                <a:effectLst/>
                <a:latin typeface="Roboto" panose="02000000000000000000" pitchFamily="2" charset="0"/>
                <a:ea typeface="Roboto" panose="02000000000000000000" pitchFamily="2" charset="0"/>
              </a:rPr>
              <a:t>Dialogue is about demonstrating respect for another’s life, and being determined to learn when confronted with differences in personality and perspective.</a:t>
            </a:r>
            <a:endParaRPr lang="en-GB" sz="2800" b="1" dirty="0">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D7EC1DB-D2F3-BC23-801E-7B47DFEA85E6}"/>
              </a:ext>
            </a:extLst>
          </p:cNvPr>
          <p:cNvSpPr>
            <a:spLocks noGrp="1"/>
          </p:cNvSpPr>
          <p:nvPr>
            <p:ph type="body" sz="quarter" idx="11"/>
          </p:nvPr>
        </p:nvSpPr>
        <p:spPr>
          <a:xfrm>
            <a:off x="3489045" y="5334702"/>
            <a:ext cx="7991692" cy="847695"/>
          </a:xfrm>
        </p:spPr>
        <p:txBody>
          <a:bodyPr/>
          <a:lstStyle/>
          <a:p>
            <a:r>
              <a:rPr lang="en-GB" i="1" dirty="0" err="1">
                <a:solidFill>
                  <a:schemeClr val="tx1">
                    <a:lumMod val="50000"/>
                  </a:schemeClr>
                </a:solidFill>
              </a:rPr>
              <a:t>Daisaku</a:t>
            </a:r>
            <a:r>
              <a:rPr lang="en-GB" i="1" dirty="0">
                <a:solidFill>
                  <a:schemeClr val="tx1">
                    <a:lumMod val="50000"/>
                  </a:schemeClr>
                </a:solidFill>
              </a:rPr>
              <a:t> Ikeda - </a:t>
            </a:r>
            <a:r>
              <a:rPr lang="en-GB" i="1" dirty="0">
                <a:solidFill>
                  <a:srgbClr val="202122"/>
                </a:solidFill>
                <a:latin typeface="Arial" panose="020B0604020202020204" pitchFamily="34" charset="0"/>
              </a:rPr>
              <a:t>p</a:t>
            </a:r>
            <a:r>
              <a:rPr lang="en-GB" b="0" i="1" dirty="0">
                <a:solidFill>
                  <a:srgbClr val="202122"/>
                </a:solidFill>
                <a:effectLst/>
                <a:latin typeface="Arial" panose="020B0604020202020204" pitchFamily="34" charset="0"/>
              </a:rPr>
              <a:t>hilosopher, educator, author</a:t>
            </a:r>
            <a:endParaRPr lang="en-GB" i="1" dirty="0">
              <a:solidFill>
                <a:schemeClr val="tx1">
                  <a:lumMod val="50000"/>
                </a:schemeClr>
              </a:solidFill>
            </a:endParaRPr>
          </a:p>
        </p:txBody>
      </p:sp>
    </p:spTree>
    <p:extLst>
      <p:ext uri="{BB962C8B-B14F-4D97-AF65-F5344CB8AC3E}">
        <p14:creationId xmlns:p14="http://schemas.microsoft.com/office/powerpoint/2010/main" val="175027444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GB" altLang="en-US">
                <a:ea typeface="ＭＳ Ｐゴシック"/>
              </a:rPr>
              <a:t>Principals of Dialogic Talk </a:t>
            </a:r>
            <a:endParaRPr lang="en-GB" altLang="en-US">
              <a:ea typeface="ＭＳ Ｐゴシック" panose="020B0600070205080204" pitchFamily="34" charset="-128"/>
            </a:endParaRPr>
          </a:p>
        </p:txBody>
      </p:sp>
      <p:pic>
        <p:nvPicPr>
          <p:cNvPr id="3" name="Picture 3" descr="Diagram&#10;&#10;Description automatically generated">
            <a:extLst>
              <a:ext uri="{FF2B5EF4-FFF2-40B4-BE49-F238E27FC236}">
                <a16:creationId xmlns:a16="http://schemas.microsoft.com/office/drawing/2014/main" id="{6DFF0584-C9C5-4D5E-EB81-E43F58BD9331}"/>
              </a:ext>
            </a:extLst>
          </p:cNvPr>
          <p:cNvPicPr>
            <a:picLocks noChangeAspect="1"/>
          </p:cNvPicPr>
          <p:nvPr/>
        </p:nvPicPr>
        <p:blipFill>
          <a:blip r:embed="rId3"/>
          <a:stretch>
            <a:fillRect/>
          </a:stretch>
        </p:blipFill>
        <p:spPr>
          <a:xfrm>
            <a:off x="1816005" y="1163901"/>
            <a:ext cx="7274861" cy="5191983"/>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2ADB-5E8D-9994-D4B5-7B6688FF181A}"/>
              </a:ext>
            </a:extLst>
          </p:cNvPr>
          <p:cNvSpPr>
            <a:spLocks noGrp="1"/>
          </p:cNvSpPr>
          <p:nvPr>
            <p:ph type="title"/>
          </p:nvPr>
        </p:nvSpPr>
        <p:spPr/>
        <p:txBody>
          <a:bodyPr/>
          <a:lstStyle/>
          <a:p>
            <a:r>
              <a:rPr lang="en-GB" altLang="en-US" dirty="0">
                <a:ea typeface="ＭＳ Ｐゴシック"/>
              </a:rPr>
              <a:t>What are the benefits of using dialogue in the classroom?</a:t>
            </a:r>
            <a:endParaRPr lang="en-GB" dirty="0"/>
          </a:p>
        </p:txBody>
      </p:sp>
      <p:sp>
        <p:nvSpPr>
          <p:cNvPr id="3" name="Text Placeholder 2">
            <a:extLst>
              <a:ext uri="{FF2B5EF4-FFF2-40B4-BE49-F238E27FC236}">
                <a16:creationId xmlns:a16="http://schemas.microsoft.com/office/drawing/2014/main" id="{BF5C8262-735A-8DFA-6135-5EE48C8526BF}"/>
              </a:ext>
            </a:extLst>
          </p:cNvPr>
          <p:cNvSpPr>
            <a:spLocks noGrp="1"/>
          </p:cNvSpPr>
          <p:nvPr>
            <p:ph type="body" sz="quarter" idx="10"/>
          </p:nvPr>
        </p:nvSpPr>
        <p:spPr/>
        <p:txBody>
          <a:bodyPr/>
          <a:lstStyle/>
          <a:p>
            <a:r>
              <a:rPr lang="en-GB" b="0" i="1" dirty="0">
                <a:solidFill>
                  <a:srgbClr val="263238"/>
                </a:solidFill>
                <a:effectLst/>
                <a:latin typeface="Roboto"/>
                <a:ea typeface="ＭＳ Ｐゴシック"/>
              </a:rPr>
              <a:t>Children in Dialogic Teaching schools made </a:t>
            </a:r>
            <a:r>
              <a:rPr lang="en-GB" b="1" i="1" dirty="0">
                <a:solidFill>
                  <a:srgbClr val="263238"/>
                </a:solidFill>
                <a:effectLst/>
                <a:latin typeface="Roboto"/>
                <a:ea typeface="ＭＳ Ｐゴシック"/>
              </a:rPr>
              <a:t>two additional months</a:t>
            </a:r>
            <a:r>
              <a:rPr lang="en-GB" b="0" i="1" dirty="0">
                <a:solidFill>
                  <a:srgbClr val="263238"/>
                </a:solidFill>
                <a:effectLst/>
                <a:latin typeface="Roboto"/>
                <a:ea typeface="ＭＳ Ｐゴシック"/>
              </a:rPr>
              <a:t>’ progress in English and science, and one additional month’s progress in maths, compared to children in control schools, on average.</a:t>
            </a:r>
          </a:p>
          <a:p>
            <a:endParaRPr lang="en-GB" dirty="0"/>
          </a:p>
        </p:txBody>
      </p:sp>
      <p:sp>
        <p:nvSpPr>
          <p:cNvPr id="4" name="Text Placeholder 3">
            <a:extLst>
              <a:ext uri="{FF2B5EF4-FFF2-40B4-BE49-F238E27FC236}">
                <a16:creationId xmlns:a16="http://schemas.microsoft.com/office/drawing/2014/main" id="{6D7EC1DB-D2F3-BC23-801E-7B47DFEA85E6}"/>
              </a:ext>
            </a:extLst>
          </p:cNvPr>
          <p:cNvSpPr>
            <a:spLocks noGrp="1"/>
          </p:cNvSpPr>
          <p:nvPr>
            <p:ph type="body" sz="quarter" idx="11"/>
          </p:nvPr>
        </p:nvSpPr>
        <p:spPr>
          <a:xfrm>
            <a:off x="1117804" y="4379914"/>
            <a:ext cx="7991692" cy="847695"/>
          </a:xfrm>
        </p:spPr>
        <p:txBody>
          <a:bodyPr/>
          <a:lstStyle/>
          <a:p>
            <a:r>
              <a:rPr lang="en-GB">
                <a:hlinkClick r:id="rId2"/>
              </a:rPr>
              <a:t>Dialogic Teaching | EEF (educationendowmentfoundation.org.uk)</a:t>
            </a:r>
            <a:endParaRPr lang="en-GB"/>
          </a:p>
        </p:txBody>
      </p:sp>
    </p:spTree>
    <p:extLst>
      <p:ext uri="{BB962C8B-B14F-4D97-AF65-F5344CB8AC3E}">
        <p14:creationId xmlns:p14="http://schemas.microsoft.com/office/powerpoint/2010/main" val="72404948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GB" altLang="en-US">
                <a:ea typeface="ＭＳ Ｐゴシック"/>
              </a:rPr>
              <a:t>What are the benefits of using dialogue in the classroom?</a:t>
            </a:r>
            <a:endParaRPr lang="en-GB" altLang="en-US">
              <a:ea typeface="ＭＳ Ｐゴシック" panose="020B0600070205080204" pitchFamily="34" charset="-128"/>
            </a:endParaRPr>
          </a:p>
        </p:txBody>
      </p:sp>
      <p:graphicFrame>
        <p:nvGraphicFramePr>
          <p:cNvPr id="2" name="Diagram 1">
            <a:extLst>
              <a:ext uri="{FF2B5EF4-FFF2-40B4-BE49-F238E27FC236}">
                <a16:creationId xmlns:a16="http://schemas.microsoft.com/office/drawing/2014/main" id="{A7972209-E145-FEDD-8EF4-9C4BA7F696D6}"/>
              </a:ext>
            </a:extLst>
          </p:cNvPr>
          <p:cNvGraphicFramePr/>
          <p:nvPr>
            <p:extLst>
              <p:ext uri="{D42A27DB-BD31-4B8C-83A1-F6EECF244321}">
                <p14:modId xmlns:p14="http://schemas.microsoft.com/office/powerpoint/2010/main" val="3543900533"/>
              </p:ext>
            </p:extLst>
          </p:nvPr>
        </p:nvGraphicFramePr>
        <p:xfrm>
          <a:off x="1647830" y="1057967"/>
          <a:ext cx="8200040" cy="580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2836CEC-D75C-8628-6633-BEF34304B89A}"/>
              </a:ext>
            </a:extLst>
          </p:cNvPr>
          <p:cNvSpPr txBox="1"/>
          <p:nvPr/>
        </p:nvSpPr>
        <p:spPr>
          <a:xfrm>
            <a:off x="441789" y="1530849"/>
            <a:ext cx="2465798" cy="923330"/>
          </a:xfrm>
          <a:prstGeom prst="rect">
            <a:avLst/>
          </a:prstGeom>
          <a:noFill/>
        </p:spPr>
        <p:txBody>
          <a:bodyPr wrap="square" rtlCol="0">
            <a:spAutoFit/>
          </a:bodyPr>
          <a:lstStyle/>
          <a:p>
            <a:r>
              <a:rPr lang="en-GB" b="1"/>
              <a:t>Positive outcomes of utilising a dialogic approach</a:t>
            </a:r>
          </a:p>
        </p:txBody>
      </p:sp>
    </p:spTree>
    <p:extLst>
      <p:ext uri="{BB962C8B-B14F-4D97-AF65-F5344CB8AC3E}">
        <p14:creationId xmlns:p14="http://schemas.microsoft.com/office/powerpoint/2010/main" val="95040352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246188" y="2136775"/>
            <a:ext cx="8977312"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a:latin typeface="Arial"/>
                <a:cs typeface="Arial"/>
              </a:rPr>
              <a:t>Activities to Promote Dialogue </a:t>
            </a:r>
            <a:br>
              <a:rPr lang="en-GB" altLang="en-US">
                <a:latin typeface="Arial"/>
                <a:cs typeface="Arial"/>
              </a:rPr>
            </a:br>
            <a:r>
              <a:rPr lang="en-GB" altLang="en-US">
                <a:latin typeface="Arial"/>
                <a:cs typeface="Arial"/>
              </a:rPr>
              <a:t>1: Tokens for Talk   </a:t>
            </a:r>
            <a:endParaRPr lang="en-GB" altLang="en-US"/>
          </a:p>
        </p:txBody>
      </p:sp>
    </p:spTree>
    <p:extLst>
      <p:ext uri="{BB962C8B-B14F-4D97-AF65-F5344CB8AC3E}">
        <p14:creationId xmlns:p14="http://schemas.microsoft.com/office/powerpoint/2010/main" val="337145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43FD3D-4E5B-2EFA-B4D7-B87F0202BE29}"/>
              </a:ext>
            </a:extLst>
          </p:cNvPr>
          <p:cNvPicPr>
            <a:picLocks noChangeAspect="1"/>
          </p:cNvPicPr>
          <p:nvPr/>
        </p:nvPicPr>
        <p:blipFill rotWithShape="1">
          <a:blip r:embed="rId3"/>
          <a:srcRect l="11876" t="7386" r="12412" b="-1"/>
          <a:stretch/>
        </p:blipFill>
        <p:spPr>
          <a:xfrm>
            <a:off x="10103512" y="2375643"/>
            <a:ext cx="1448656" cy="1417642"/>
          </a:xfrm>
          <a:prstGeom prst="rect">
            <a:avLst/>
          </a:prstGeom>
        </p:spPr>
      </p:pic>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r>
              <a:rPr lang="en-GB" altLang="en-US">
                <a:ea typeface="ＭＳ Ｐゴシック"/>
              </a:rPr>
              <a:t>Tokens for Talk </a:t>
            </a:r>
            <a:endParaRPr lang="en-GB" altLang="en-US">
              <a:ea typeface="ＭＳ Ｐゴシック" panose="020B0600070205080204" pitchFamily="34" charset="-128"/>
            </a:endParaRP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297890" y="2234818"/>
            <a:ext cx="7187447" cy="4319815"/>
          </a:xfrm>
        </p:spPr>
        <p:txBody>
          <a:bodyPr/>
          <a:lstStyle/>
          <a:p>
            <a:r>
              <a:rPr lang="en-GB" altLang="en-US" dirty="0">
                <a:ea typeface="ＭＳ Ｐゴシック"/>
              </a:rPr>
              <a:t>Five tokens each, two red and three blue </a:t>
            </a:r>
            <a:endParaRPr lang="en-GB" altLang="en-US" dirty="0"/>
          </a:p>
          <a:p>
            <a:pPr marL="0" indent="0">
              <a:buNone/>
            </a:pPr>
            <a:endParaRPr lang="en-GB" altLang="en-US" dirty="0">
              <a:ea typeface="ＭＳ Ｐゴシック"/>
            </a:endParaRPr>
          </a:p>
          <a:p>
            <a:r>
              <a:rPr lang="en-GB" altLang="en-US" dirty="0">
                <a:ea typeface="ＭＳ Ｐゴシック"/>
              </a:rPr>
              <a:t>Everyone in your group must 'spend' all of their tokens by the end of the discussion </a:t>
            </a:r>
          </a:p>
          <a:p>
            <a:endParaRPr lang="en-GB" altLang="en-US" dirty="0">
              <a:ea typeface="ＭＳ Ｐゴシック"/>
            </a:endParaRPr>
          </a:p>
          <a:p>
            <a:pPr marL="0" indent="0">
              <a:buNone/>
            </a:pPr>
            <a:endParaRPr lang="en-GB" altLang="en-US" dirty="0">
              <a:ea typeface="ＭＳ Ｐゴシック"/>
            </a:endParaRPr>
          </a:p>
          <a:p>
            <a:pPr marL="0" indent="0">
              <a:buNone/>
            </a:pPr>
            <a:endParaRPr lang="en-GB" altLang="en-US" dirty="0"/>
          </a:p>
          <a:p>
            <a:endParaRPr lang="en-GB" altLang="en-US" dirty="0"/>
          </a:p>
        </p:txBody>
      </p:sp>
      <p:pic>
        <p:nvPicPr>
          <p:cNvPr id="2" name="Picture 1">
            <a:extLst>
              <a:ext uri="{FF2B5EF4-FFF2-40B4-BE49-F238E27FC236}">
                <a16:creationId xmlns:a16="http://schemas.microsoft.com/office/drawing/2014/main" id="{35B24357-EFB2-9DF5-450F-DAEE763F2CA0}"/>
              </a:ext>
            </a:extLst>
          </p:cNvPr>
          <p:cNvPicPr>
            <a:picLocks noChangeAspect="1"/>
          </p:cNvPicPr>
          <p:nvPr/>
        </p:nvPicPr>
        <p:blipFill rotWithShape="1">
          <a:blip r:embed="rId3"/>
          <a:srcRect l="13570" t="6330" r="10717" b="8441"/>
          <a:stretch/>
        </p:blipFill>
        <p:spPr>
          <a:xfrm>
            <a:off x="8575196" y="2375643"/>
            <a:ext cx="1448656" cy="1304592"/>
          </a:xfrm>
          <a:prstGeom prst="rect">
            <a:avLst/>
          </a:prstGeom>
        </p:spPr>
      </p:pic>
      <p:pic>
        <p:nvPicPr>
          <p:cNvPr id="3" name="Picture 2">
            <a:extLst>
              <a:ext uri="{FF2B5EF4-FFF2-40B4-BE49-F238E27FC236}">
                <a16:creationId xmlns:a16="http://schemas.microsoft.com/office/drawing/2014/main" id="{BFF4A563-5E8B-9437-BA70-AEAC085A18C9}"/>
              </a:ext>
            </a:extLst>
          </p:cNvPr>
          <p:cNvPicPr>
            <a:picLocks noChangeAspect="1"/>
          </p:cNvPicPr>
          <p:nvPr/>
        </p:nvPicPr>
        <p:blipFill rotWithShape="1">
          <a:blip r:embed="rId4"/>
          <a:srcRect l="3198" t="1326" r="4297" b="2315"/>
          <a:stretch/>
        </p:blipFill>
        <p:spPr>
          <a:xfrm flipH="1">
            <a:off x="7836708" y="4304281"/>
            <a:ext cx="1242762" cy="1294544"/>
          </a:xfrm>
          <a:prstGeom prst="rect">
            <a:avLst/>
          </a:prstGeom>
        </p:spPr>
      </p:pic>
      <p:pic>
        <p:nvPicPr>
          <p:cNvPr id="8" name="Picture 7">
            <a:extLst>
              <a:ext uri="{FF2B5EF4-FFF2-40B4-BE49-F238E27FC236}">
                <a16:creationId xmlns:a16="http://schemas.microsoft.com/office/drawing/2014/main" id="{A095AFF6-C31C-4F95-E74A-8A012D019453}"/>
              </a:ext>
            </a:extLst>
          </p:cNvPr>
          <p:cNvPicPr>
            <a:picLocks noChangeAspect="1"/>
          </p:cNvPicPr>
          <p:nvPr/>
        </p:nvPicPr>
        <p:blipFill rotWithShape="1">
          <a:blip r:embed="rId4"/>
          <a:srcRect l="3198" t="1326" r="4297" b="2315"/>
          <a:stretch/>
        </p:blipFill>
        <p:spPr>
          <a:xfrm flipH="1">
            <a:off x="9299524" y="4304281"/>
            <a:ext cx="1242762" cy="1294544"/>
          </a:xfrm>
          <a:prstGeom prst="rect">
            <a:avLst/>
          </a:prstGeom>
        </p:spPr>
      </p:pic>
      <p:pic>
        <p:nvPicPr>
          <p:cNvPr id="9" name="Picture 8">
            <a:extLst>
              <a:ext uri="{FF2B5EF4-FFF2-40B4-BE49-F238E27FC236}">
                <a16:creationId xmlns:a16="http://schemas.microsoft.com/office/drawing/2014/main" id="{46E4BB3C-86A1-1569-EC1E-1E7313D6EC1C}"/>
              </a:ext>
            </a:extLst>
          </p:cNvPr>
          <p:cNvPicPr>
            <a:picLocks noChangeAspect="1"/>
          </p:cNvPicPr>
          <p:nvPr/>
        </p:nvPicPr>
        <p:blipFill rotWithShape="1">
          <a:blip r:embed="rId4"/>
          <a:srcRect l="3198" t="1326" r="4297" b="2315"/>
          <a:stretch/>
        </p:blipFill>
        <p:spPr>
          <a:xfrm flipH="1">
            <a:off x="10651348" y="4275195"/>
            <a:ext cx="1242762" cy="1294544"/>
          </a:xfrm>
          <a:prstGeom prst="rect">
            <a:avLst/>
          </a:prstGeom>
        </p:spPr>
      </p:pic>
    </p:spTree>
    <p:extLst>
      <p:ext uri="{BB962C8B-B14F-4D97-AF65-F5344CB8AC3E}">
        <p14:creationId xmlns:p14="http://schemas.microsoft.com/office/powerpoint/2010/main" val="341849113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a:extLst>
              <a:ext uri="{FF2B5EF4-FFF2-40B4-BE49-F238E27FC236}">
                <a16:creationId xmlns:a16="http://schemas.microsoft.com/office/drawing/2014/main" id="{13D17067-77F0-E345-A42D-410B30E97F9B}"/>
              </a:ext>
            </a:extLst>
          </p:cNvPr>
          <p:cNvSpPr>
            <a:spLocks noGrp="1"/>
          </p:cNvSpPr>
          <p:nvPr>
            <p:ph type="ctrTitle"/>
          </p:nvPr>
        </p:nvSpPr>
        <p:spPr bwMode="auto">
          <a:xfrm>
            <a:off x="1204913" y="1751013"/>
            <a:ext cx="9951129" cy="1346200"/>
          </a:xfrm>
          <a:noFill/>
        </p:spPr>
        <p:txBody>
          <a:bodyPr vert="horz" wrap="square" tIns="45720" bIns="45720" numCol="1" anchorCtr="0" compatLnSpc="1">
            <a:prstTxWarp prst="textNoShape">
              <a:avLst/>
            </a:prstTxWarp>
          </a:bodyPr>
          <a:lstStyle/>
          <a:p>
            <a:r>
              <a:rPr lang="en-US" b="0">
                <a:latin typeface="Arial"/>
                <a:ea typeface="ＭＳ Ｐゴシック"/>
                <a:cs typeface="Arial"/>
              </a:rPr>
              <a:t>Using Classroom Discussion to Promote Positive Behaviour</a:t>
            </a:r>
            <a:endParaRPr lang="en-US">
              <a:latin typeface="Arial"/>
              <a:ea typeface="ＭＳ Ｐゴシック"/>
              <a:cs typeface="Arial"/>
            </a:endParaRPr>
          </a:p>
        </p:txBody>
      </p:sp>
      <p:sp>
        <p:nvSpPr>
          <p:cNvPr id="11266" name="Subtitle 14">
            <a:extLst>
              <a:ext uri="{FF2B5EF4-FFF2-40B4-BE49-F238E27FC236}">
                <a16:creationId xmlns:a16="http://schemas.microsoft.com/office/drawing/2014/main" id="{02303E9F-26A4-2242-8663-6639A464945C}"/>
              </a:ext>
            </a:extLst>
          </p:cNvPr>
          <p:cNvSpPr>
            <a:spLocks noGrp="1" noChangeArrowheads="1"/>
          </p:cNvSpPr>
          <p:nvPr>
            <p:ph type="subTitle" idx="1"/>
          </p:nvPr>
        </p:nvSpPr>
        <p:spPr bwMode="auto">
          <a:xfrm>
            <a:off x="1206500" y="3231696"/>
            <a:ext cx="9296400" cy="101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t" anchorCtr="0" compatLnSpc="1">
            <a:prstTxWarp prst="textNoShape">
              <a:avLst/>
            </a:prstTxWarp>
          </a:bodyPr>
          <a:lstStyle/>
          <a:p>
            <a:r>
              <a:rPr lang="en-GB" altLang="en-US">
                <a:latin typeface="Arial"/>
                <a:ea typeface="ＭＳ Ｐゴシック"/>
                <a:cs typeface="Arial"/>
              </a:rPr>
              <a:t>Moving towards a dialogic classroom to promote constructive talk and engagement </a:t>
            </a:r>
            <a:endParaRPr lang="en-GB" altLang="en-US"/>
          </a:p>
        </p:txBody>
      </p:sp>
      <p:sp>
        <p:nvSpPr>
          <p:cNvPr id="11267" name="Rectangle 11">
            <a:extLst>
              <a:ext uri="{FF2B5EF4-FFF2-40B4-BE49-F238E27FC236}">
                <a16:creationId xmlns:a16="http://schemas.microsoft.com/office/drawing/2014/main" id="{9162A288-418B-6C4C-8C5E-05AF287D3711}"/>
              </a:ext>
            </a:extLst>
          </p:cNvPr>
          <p:cNvSpPr>
            <a:spLocks/>
          </p:cNvSpPr>
          <p:nvPr/>
        </p:nvSpPr>
        <p:spPr bwMode="auto">
          <a:xfrm>
            <a:off x="1204913" y="4562475"/>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pPr>
            <a:r>
              <a:rPr lang="en-GB" altLang="en-US" sz="1400">
                <a:solidFill>
                  <a:schemeClr val="bg1"/>
                </a:solidFill>
                <a:latin typeface="Arial"/>
                <a:ea typeface="ＭＳ Ｐゴシック"/>
                <a:cs typeface="Arial"/>
              </a:rPr>
              <a:t>Victoria Renfro</a:t>
            </a:r>
            <a:br>
              <a:rPr lang="en-GB" altLang="en-US" sz="1400">
                <a:solidFill>
                  <a:schemeClr val="bg1"/>
                </a:solidFill>
                <a:cs typeface="Arial" panose="020B0604020202020204" pitchFamily="34" charset="0"/>
              </a:rPr>
            </a:br>
            <a:r>
              <a:rPr lang="en-GB" altLang="en-US" sz="1400">
                <a:solidFill>
                  <a:schemeClr val="bg1"/>
                </a:solidFill>
                <a:latin typeface="Arial"/>
                <a:ea typeface="ＭＳ Ｐゴシック"/>
                <a:cs typeface="Arial"/>
              </a:rPr>
              <a:t>Head of Professional Development </a:t>
            </a:r>
          </a:p>
        </p:txBody>
      </p:sp>
      <p:sp>
        <p:nvSpPr>
          <p:cNvPr id="11268" name="Rectangle 11">
            <a:extLst>
              <a:ext uri="{FF2B5EF4-FFF2-40B4-BE49-F238E27FC236}">
                <a16:creationId xmlns:a16="http://schemas.microsoft.com/office/drawing/2014/main" id="{C15B94AC-6B25-E642-A5E6-01CDB07C9146}"/>
              </a:ext>
            </a:extLst>
          </p:cNvPr>
          <p:cNvSpPr>
            <a:spLocks/>
          </p:cNvSpPr>
          <p:nvPr/>
        </p:nvSpPr>
        <p:spPr bwMode="auto">
          <a:xfrm>
            <a:off x="8793617" y="4717824"/>
            <a:ext cx="2708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r>
              <a:rPr lang="en-GB" altLang="en-US" sz="1400">
                <a:solidFill>
                  <a:schemeClr val="bg1"/>
                </a:solidFill>
                <a:cs typeface="Arial" panose="020B0604020202020204" pitchFamily="34" charset="0"/>
              </a:rPr>
              <a:t>September 2022</a:t>
            </a:r>
          </a:p>
        </p:txBody>
      </p:sp>
      <p:sp>
        <p:nvSpPr>
          <p:cNvPr id="2" name="Rectangle 11">
            <a:extLst>
              <a:ext uri="{FF2B5EF4-FFF2-40B4-BE49-F238E27FC236}">
                <a16:creationId xmlns:a16="http://schemas.microsoft.com/office/drawing/2014/main" id="{BDFE393F-50C5-E308-8F13-55B0B228D4FE}"/>
              </a:ext>
            </a:extLst>
          </p:cNvPr>
          <p:cNvSpPr>
            <a:spLocks/>
          </p:cNvSpPr>
          <p:nvPr/>
        </p:nvSpPr>
        <p:spPr bwMode="auto">
          <a:xfrm>
            <a:off x="5069341" y="4562474"/>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pPr>
            <a:r>
              <a:rPr lang="en-GB" altLang="en-US" sz="1400">
                <a:solidFill>
                  <a:schemeClr val="bg1"/>
                </a:solidFill>
                <a:latin typeface="Arial"/>
                <a:ea typeface="ＭＳ Ｐゴシック"/>
                <a:cs typeface="Arial"/>
              </a:rPr>
              <a:t>Roxanna Everson </a:t>
            </a:r>
            <a:br>
              <a:rPr lang="en-GB" altLang="en-US" sz="1400">
                <a:solidFill>
                  <a:schemeClr val="bg1"/>
                </a:solidFill>
                <a:cs typeface="Arial" panose="020B0604020202020204" pitchFamily="34" charset="0"/>
              </a:rPr>
            </a:br>
            <a:r>
              <a:rPr lang="en-GB" altLang="en-US" sz="1400">
                <a:solidFill>
                  <a:schemeClr val="bg1"/>
                </a:solidFill>
                <a:latin typeface="Arial"/>
                <a:ea typeface="ＭＳ Ｐゴシック"/>
                <a:cs typeface="Arial"/>
              </a:rPr>
              <a:t>Professional Development Manager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r>
              <a:rPr lang="en-GB" altLang="en-US">
                <a:ea typeface="ＭＳ Ｐゴシック"/>
              </a:rPr>
              <a:t>Tokens for Talk </a:t>
            </a:r>
            <a:endParaRPr lang="en-GB" altLang="en-US">
              <a:ea typeface="ＭＳ Ｐゴシック" panose="020B0600070205080204" pitchFamily="34" charset="-128"/>
            </a:endParaRPr>
          </a:p>
        </p:txBody>
      </p:sp>
      <p:pic>
        <p:nvPicPr>
          <p:cNvPr id="4" name="Picture 4" descr="Chart, bubble chart&#10;&#10;Description automatically generated">
            <a:extLst>
              <a:ext uri="{FF2B5EF4-FFF2-40B4-BE49-F238E27FC236}">
                <a16:creationId xmlns:a16="http://schemas.microsoft.com/office/drawing/2014/main" id="{9253CB32-6A29-BFD7-71F9-662871992946}"/>
              </a:ext>
            </a:extLst>
          </p:cNvPr>
          <p:cNvPicPr>
            <a:picLocks noChangeAspect="1"/>
          </p:cNvPicPr>
          <p:nvPr/>
        </p:nvPicPr>
        <p:blipFill rotWithShape="1">
          <a:blip r:embed="rId3"/>
          <a:srcRect l="7897" t="2624" r="3525" b="1246"/>
          <a:stretch/>
        </p:blipFill>
        <p:spPr>
          <a:xfrm rot="5400000">
            <a:off x="4964133" y="336145"/>
            <a:ext cx="2856213" cy="4304873"/>
          </a:xfrm>
          <a:prstGeom prst="rect">
            <a:avLst/>
          </a:prstGeom>
        </p:spPr>
      </p:pic>
      <p:sp>
        <p:nvSpPr>
          <p:cNvPr id="2" name="TextBox 1">
            <a:extLst>
              <a:ext uri="{FF2B5EF4-FFF2-40B4-BE49-F238E27FC236}">
                <a16:creationId xmlns:a16="http://schemas.microsoft.com/office/drawing/2014/main" id="{430DABCD-D476-BAFC-5B1F-D773EA23E5E2}"/>
              </a:ext>
            </a:extLst>
          </p:cNvPr>
          <p:cNvSpPr txBox="1"/>
          <p:nvPr/>
        </p:nvSpPr>
        <p:spPr>
          <a:xfrm>
            <a:off x="4815158" y="3429000"/>
            <a:ext cx="473980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a:t>
            </a:r>
            <a:endParaRPr lang="en-GB" sz="2000" dirty="0">
              <a:cs typeface="Segoe UI"/>
            </a:endParaRPr>
          </a:p>
          <a:p>
            <a:r>
              <a:rPr lang="en-GB" sz="2800" dirty="0">
                <a:latin typeface="Arial"/>
                <a:ea typeface="ＭＳ Ｐゴシック"/>
                <a:cs typeface="Segoe UI"/>
              </a:rPr>
              <a:t>​</a:t>
            </a:r>
          </a:p>
          <a:p>
            <a:r>
              <a:rPr lang="en-GB" sz="2800" dirty="0">
                <a:solidFill>
                  <a:srgbClr val="404040"/>
                </a:solidFill>
                <a:latin typeface="Arial"/>
                <a:ea typeface="ＭＳ Ｐゴシック"/>
                <a:cs typeface="Arial"/>
              </a:rPr>
              <a:t>Blue tokens are for you to:</a:t>
            </a:r>
            <a:r>
              <a:rPr lang="en-US" sz="2800" dirty="0">
                <a:latin typeface="Arial"/>
                <a:ea typeface="ＭＳ Ｐゴシック"/>
                <a:cs typeface="Arial"/>
              </a:rPr>
              <a:t>​</a:t>
            </a:r>
          </a:p>
          <a:p>
            <a:pPr marL="457200" indent="-457200">
              <a:buFont typeface="Arial" panose="020B0604020202020204" pitchFamily="34" charset="0"/>
              <a:buChar char="•"/>
            </a:pPr>
            <a:r>
              <a:rPr lang="en-GB" sz="2800" dirty="0">
                <a:solidFill>
                  <a:srgbClr val="404040"/>
                </a:solidFill>
                <a:latin typeface="Arial"/>
                <a:ea typeface="ＭＳ Ｐゴシック"/>
                <a:cs typeface="Segoe UI"/>
              </a:rPr>
              <a:t>Ask a question </a:t>
            </a:r>
            <a:r>
              <a:rPr lang="en-GB" sz="2800" dirty="0">
                <a:latin typeface="Arial"/>
                <a:ea typeface="ＭＳ Ｐゴシック"/>
                <a:cs typeface="Segoe UI"/>
              </a:rPr>
              <a:t>​</a:t>
            </a:r>
          </a:p>
          <a:p>
            <a:pPr marL="457200" indent="-457200">
              <a:buFont typeface="Arial" panose="020B0604020202020204" pitchFamily="34" charset="0"/>
              <a:buChar char="•"/>
            </a:pPr>
            <a:r>
              <a:rPr lang="en-GB" sz="2800" dirty="0">
                <a:solidFill>
                  <a:srgbClr val="404040"/>
                </a:solidFill>
                <a:latin typeface="Arial"/>
                <a:ea typeface="ＭＳ Ｐゴシック"/>
                <a:cs typeface="Segoe UI"/>
              </a:rPr>
              <a:t>Ask for more information </a:t>
            </a:r>
            <a:r>
              <a:rPr lang="en-US" sz="2800" dirty="0">
                <a:latin typeface="Arial"/>
                <a:ea typeface="ＭＳ Ｐゴシック"/>
                <a:cs typeface="Segoe UI"/>
              </a:rPr>
              <a:t>​</a:t>
            </a:r>
          </a:p>
          <a:p>
            <a:pPr marL="457200" indent="-457200">
              <a:buFont typeface="Arial" panose="020B0604020202020204" pitchFamily="34" charset="0"/>
              <a:buChar char="•"/>
            </a:pPr>
            <a:r>
              <a:rPr lang="en-GB" sz="2800" dirty="0">
                <a:solidFill>
                  <a:srgbClr val="404040"/>
                </a:solidFill>
                <a:latin typeface="Arial"/>
                <a:ea typeface="ＭＳ Ｐゴシック"/>
                <a:cs typeface="Segoe UI"/>
              </a:rPr>
              <a:t>Link ideas </a:t>
            </a:r>
            <a:r>
              <a:rPr lang="en-GB" sz="2800" dirty="0">
                <a:latin typeface="Arial"/>
                <a:ea typeface="ＭＳ Ｐゴシック"/>
                <a:cs typeface="Segoe UI"/>
              </a:rPr>
              <a:t>​</a:t>
            </a:r>
          </a:p>
          <a:p>
            <a:pPr marL="457200" indent="-457200">
              <a:buFont typeface="Arial" panose="020B0604020202020204" pitchFamily="34" charset="0"/>
              <a:buChar char="•"/>
            </a:pPr>
            <a:r>
              <a:rPr lang="en-GB" sz="2800" dirty="0">
                <a:solidFill>
                  <a:srgbClr val="404040"/>
                </a:solidFill>
                <a:latin typeface="Arial"/>
                <a:ea typeface="ＭＳ Ｐゴシック"/>
                <a:cs typeface="Segoe UI"/>
              </a:rPr>
              <a:t>Build on someone's idea </a:t>
            </a:r>
          </a:p>
          <a:p>
            <a:pPr marL="457200" indent="-457200">
              <a:buFont typeface="Arial" panose="020B0604020202020204" pitchFamily="34" charset="0"/>
              <a:buChar char="•"/>
            </a:pPr>
            <a:r>
              <a:rPr lang="en-GB" sz="2800" dirty="0">
                <a:solidFill>
                  <a:srgbClr val="404040"/>
                </a:solidFill>
                <a:latin typeface="Arial"/>
                <a:ea typeface="ＭＳ Ｐゴシック"/>
                <a:cs typeface="Segoe UI"/>
              </a:rPr>
              <a:t>Invite someone to speak </a:t>
            </a:r>
          </a:p>
        </p:txBody>
      </p:sp>
      <p:sp>
        <p:nvSpPr>
          <p:cNvPr id="3" name="TextBox 2">
            <a:extLst>
              <a:ext uri="{FF2B5EF4-FFF2-40B4-BE49-F238E27FC236}">
                <a16:creationId xmlns:a16="http://schemas.microsoft.com/office/drawing/2014/main" id="{EE7C4AE5-5F48-ACEF-9010-C4F8803096CC}"/>
              </a:ext>
            </a:extLst>
          </p:cNvPr>
          <p:cNvSpPr txBox="1"/>
          <p:nvPr/>
        </p:nvSpPr>
        <p:spPr>
          <a:xfrm>
            <a:off x="146406" y="1594730"/>
            <a:ext cx="371676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cs typeface="Segoe UI"/>
              </a:rPr>
              <a:t>​</a:t>
            </a:r>
            <a:endParaRPr lang="en-US" sz="2000" dirty="0">
              <a:latin typeface="Arial"/>
              <a:ea typeface="ＭＳ Ｐゴシック"/>
              <a:cs typeface="Segoe UI"/>
            </a:endParaRPr>
          </a:p>
          <a:p>
            <a:r>
              <a:rPr lang="en-GB" sz="2800" dirty="0">
                <a:solidFill>
                  <a:srgbClr val="404040"/>
                </a:solidFill>
                <a:latin typeface="Arial"/>
                <a:ea typeface="ＭＳ Ｐゴシック"/>
                <a:cs typeface="Arial"/>
              </a:rPr>
              <a:t>Red tokens are for you to share your ideas</a:t>
            </a:r>
            <a:r>
              <a:rPr lang="en-GB" sz="2800" dirty="0">
                <a:latin typeface="Arial"/>
                <a:ea typeface="ＭＳ Ｐゴシック"/>
                <a:cs typeface="Arial"/>
              </a:rPr>
              <a:t>​ with the group </a:t>
            </a:r>
          </a:p>
          <a:p>
            <a:r>
              <a:rPr lang="en-GB" sz="2800" dirty="0">
                <a:latin typeface="Arial"/>
                <a:ea typeface="ＭＳ Ｐゴシック"/>
                <a:cs typeface="Arial"/>
              </a:rPr>
              <a:t>‘I think that..’</a:t>
            </a:r>
          </a:p>
        </p:txBody>
      </p:sp>
    </p:spTree>
    <p:extLst>
      <p:ext uri="{BB962C8B-B14F-4D97-AF65-F5344CB8AC3E}">
        <p14:creationId xmlns:p14="http://schemas.microsoft.com/office/powerpoint/2010/main" val="428266448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GB" altLang="en-US">
                <a:ea typeface="ＭＳ Ｐゴシック"/>
              </a:rPr>
              <a:t>Tokens for Talk </a:t>
            </a:r>
            <a:endParaRPr lang="en-GB" altLang="en-US">
              <a:ea typeface="ＭＳ Ｐゴシック" panose="020B0600070205080204" pitchFamily="34" charset="-128"/>
            </a:endParaRPr>
          </a:p>
        </p:txBody>
      </p:sp>
      <p:sp>
        <p:nvSpPr>
          <p:cNvPr id="15362" name="Content Placeholder 2">
            <a:extLst>
              <a:ext uri="{FF2B5EF4-FFF2-40B4-BE49-F238E27FC236}">
                <a16:creationId xmlns:a16="http://schemas.microsoft.com/office/drawing/2014/main" id="{7D661CA9-411B-5540-88BD-FBDEDA3EA37D}"/>
              </a:ext>
            </a:extLst>
          </p:cNvPr>
          <p:cNvSpPr>
            <a:spLocks noGrp="1"/>
          </p:cNvSpPr>
          <p:nvPr>
            <p:ph idx="1"/>
          </p:nvPr>
        </p:nvSpPr>
        <p:spPr>
          <a:xfrm>
            <a:off x="114300" y="1457325"/>
            <a:ext cx="11780838" cy="4656138"/>
          </a:xfrm>
        </p:spPr>
        <p:txBody>
          <a:bodyPr/>
          <a:lstStyle/>
          <a:p>
            <a:pPr marL="0" indent="0">
              <a:buNone/>
            </a:pPr>
            <a:r>
              <a:rPr lang="en-GB" altLang="en-US" dirty="0">
                <a:ea typeface="ＭＳ Ｐゴシック"/>
              </a:rPr>
              <a:t>Questions to explore </a:t>
            </a:r>
          </a:p>
          <a:p>
            <a:pPr marL="0" indent="0">
              <a:buNone/>
            </a:pPr>
            <a:endParaRPr lang="en-GB" altLang="en-US" dirty="0"/>
          </a:p>
          <a:p>
            <a:r>
              <a:rPr lang="en-GB" altLang="en-US" dirty="0">
                <a:ea typeface="ＭＳ Ｐゴシック"/>
              </a:rPr>
              <a:t>What is education for?</a:t>
            </a:r>
          </a:p>
          <a:p>
            <a:pPr marL="0" indent="0">
              <a:buNone/>
            </a:pPr>
            <a:endParaRPr lang="en-GB" altLang="en-US" dirty="0">
              <a:ea typeface="ＭＳ Ｐゴシック"/>
            </a:endParaRPr>
          </a:p>
          <a:p>
            <a:r>
              <a:rPr lang="en-GB" altLang="en-US" dirty="0">
                <a:ea typeface="ＭＳ Ｐゴシック"/>
              </a:rPr>
              <a:t>Can schools make up for what is lacking at home?</a:t>
            </a:r>
          </a:p>
          <a:p>
            <a:pPr marL="0" indent="0">
              <a:buNone/>
            </a:pPr>
            <a:endParaRPr lang="en-GB" altLang="en-US" dirty="0">
              <a:ea typeface="ＭＳ Ｐゴシック"/>
            </a:endParaRPr>
          </a:p>
          <a:p>
            <a:r>
              <a:rPr lang="en-GB" altLang="en-US" dirty="0">
                <a:ea typeface="ＭＳ Ｐゴシック"/>
              </a:rPr>
              <a:t>Are we teaching the right subjects for the future?</a:t>
            </a:r>
            <a:endParaRPr lang="en-GB" altLang="en-US" dirty="0"/>
          </a:p>
        </p:txBody>
      </p:sp>
    </p:spTree>
    <p:extLst>
      <p:ext uri="{BB962C8B-B14F-4D97-AF65-F5344CB8AC3E}">
        <p14:creationId xmlns:p14="http://schemas.microsoft.com/office/powerpoint/2010/main" val="27657750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413F-5134-CC20-9812-BB5A8F124882}"/>
              </a:ext>
            </a:extLst>
          </p:cNvPr>
          <p:cNvSpPr>
            <a:spLocks noGrp="1"/>
          </p:cNvSpPr>
          <p:nvPr>
            <p:ph type="title"/>
          </p:nvPr>
        </p:nvSpPr>
        <p:spPr/>
        <p:txBody>
          <a:bodyPr/>
          <a:lstStyle/>
          <a:p>
            <a:r>
              <a:rPr lang="en-GB">
                <a:ea typeface="ＭＳ Ｐゴシック"/>
              </a:rPr>
              <a:t>Reflection </a:t>
            </a:r>
            <a:endParaRPr lang="en-GB"/>
          </a:p>
        </p:txBody>
      </p:sp>
      <p:sp>
        <p:nvSpPr>
          <p:cNvPr id="3" name="Content Placeholder 2">
            <a:extLst>
              <a:ext uri="{FF2B5EF4-FFF2-40B4-BE49-F238E27FC236}">
                <a16:creationId xmlns:a16="http://schemas.microsoft.com/office/drawing/2014/main" id="{3EE8C1E5-F726-CBBF-EA77-C7F4008B7F3F}"/>
              </a:ext>
            </a:extLst>
          </p:cNvPr>
          <p:cNvSpPr>
            <a:spLocks noGrp="1"/>
          </p:cNvSpPr>
          <p:nvPr>
            <p:ph sz="half" idx="1"/>
          </p:nvPr>
        </p:nvSpPr>
        <p:spPr/>
        <p:txBody>
          <a:bodyPr/>
          <a:lstStyle/>
          <a:p>
            <a:r>
              <a:rPr lang="en-GB" dirty="0">
                <a:ea typeface="ＭＳ Ｐゴシック"/>
              </a:rPr>
              <a:t>Did this activity affect the way that you engaged in the group?</a:t>
            </a:r>
            <a:endParaRPr lang="en-GB" dirty="0"/>
          </a:p>
          <a:p>
            <a:pPr marL="0" indent="0">
              <a:buNone/>
            </a:pPr>
            <a:endParaRPr lang="en-GB" dirty="0">
              <a:ea typeface="ＭＳ Ｐゴシック"/>
            </a:endParaRPr>
          </a:p>
          <a:p>
            <a:r>
              <a:rPr lang="en-GB" dirty="0">
                <a:ea typeface="ＭＳ Ｐゴシック"/>
              </a:rPr>
              <a:t>How did the instruction '</a:t>
            </a:r>
            <a:r>
              <a:rPr lang="en-GB" b="1" dirty="0">
                <a:ea typeface="ＭＳ Ｐゴシック"/>
              </a:rPr>
              <a:t>everyone in the group</a:t>
            </a:r>
            <a:r>
              <a:rPr lang="en-GB" dirty="0">
                <a:ea typeface="ＭＳ Ｐゴシック"/>
              </a:rPr>
              <a:t> must spend all of their tokens' affect how you worked as a group</a:t>
            </a:r>
          </a:p>
          <a:p>
            <a:endParaRPr lang="en-GB" dirty="0"/>
          </a:p>
          <a:p>
            <a:r>
              <a:rPr lang="en-GB" dirty="0"/>
              <a:t>How does think task promote positive behaviour? </a:t>
            </a:r>
          </a:p>
          <a:p>
            <a:endParaRPr lang="en-GB" dirty="0"/>
          </a:p>
          <a:p>
            <a:pPr marL="0" indent="0">
              <a:buNone/>
            </a:pPr>
            <a:endParaRPr lang="en-GB" dirty="0"/>
          </a:p>
        </p:txBody>
      </p:sp>
      <p:pic>
        <p:nvPicPr>
          <p:cNvPr id="5" name="Picture 5" descr="Icon&#10;&#10;Description automatically generated">
            <a:extLst>
              <a:ext uri="{FF2B5EF4-FFF2-40B4-BE49-F238E27FC236}">
                <a16:creationId xmlns:a16="http://schemas.microsoft.com/office/drawing/2014/main" id="{00E3B8C8-D64E-8EF1-28B4-C1DE51C78E61}"/>
              </a:ext>
            </a:extLst>
          </p:cNvPr>
          <p:cNvPicPr>
            <a:picLocks noGrp="1" noChangeAspect="1"/>
          </p:cNvPicPr>
          <p:nvPr>
            <p:ph sz="half" idx="2"/>
          </p:nvPr>
        </p:nvPicPr>
        <p:blipFill>
          <a:blip r:embed="rId3"/>
          <a:stretch>
            <a:fillRect/>
          </a:stretch>
        </p:blipFill>
        <p:spPr>
          <a:xfrm>
            <a:off x="6612037" y="2271605"/>
            <a:ext cx="5328462" cy="3555004"/>
          </a:xfrm>
        </p:spPr>
      </p:pic>
    </p:spTree>
    <p:extLst>
      <p:ext uri="{BB962C8B-B14F-4D97-AF65-F5344CB8AC3E}">
        <p14:creationId xmlns:p14="http://schemas.microsoft.com/office/powerpoint/2010/main" val="216012421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246188" y="2136775"/>
            <a:ext cx="8977312"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a:latin typeface="Arial"/>
                <a:cs typeface="Arial"/>
              </a:rPr>
              <a:t>Activities to Promote Dialogue </a:t>
            </a:r>
            <a:br>
              <a:rPr lang="en-GB" altLang="en-US">
                <a:latin typeface="Arial"/>
                <a:cs typeface="Arial"/>
              </a:rPr>
            </a:br>
            <a:r>
              <a:rPr lang="en-GB" altLang="en-US">
                <a:latin typeface="Arial"/>
                <a:cs typeface="Arial"/>
              </a:rPr>
              <a:t>2: Storytelling repetition</a:t>
            </a:r>
            <a:br>
              <a:rPr lang="en-GB" altLang="en-US">
                <a:latin typeface="Arial"/>
                <a:cs typeface="Arial"/>
              </a:rPr>
            </a:br>
            <a:r>
              <a:rPr lang="en-GB" altLang="en-US">
                <a:latin typeface="Arial"/>
                <a:cs typeface="Arial"/>
              </a:rPr>
              <a:t>3: Roleplay</a:t>
            </a:r>
            <a:endParaRPr lang="en-GB" altLang="en-US"/>
          </a:p>
        </p:txBody>
      </p:sp>
    </p:spTree>
    <p:extLst>
      <p:ext uri="{BB962C8B-B14F-4D97-AF65-F5344CB8AC3E}">
        <p14:creationId xmlns:p14="http://schemas.microsoft.com/office/powerpoint/2010/main" val="328053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246188" y="2136775"/>
            <a:ext cx="8977312"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a:latin typeface="Arial"/>
                <a:cs typeface="Arial"/>
              </a:rPr>
              <a:t>Activities to Promote Dialogue </a:t>
            </a:r>
            <a:br>
              <a:rPr lang="en-GB" altLang="en-US">
                <a:latin typeface="Arial"/>
                <a:cs typeface="Arial"/>
              </a:rPr>
            </a:br>
            <a:r>
              <a:rPr lang="en-GB" altLang="en-US">
                <a:latin typeface="Arial"/>
                <a:cs typeface="Arial"/>
              </a:rPr>
              <a:t>1: Tokens for Talk   </a:t>
            </a:r>
            <a:endParaRPr lang="en-GB" altLang="en-US"/>
          </a:p>
        </p:txBody>
      </p:sp>
      <p:pic>
        <p:nvPicPr>
          <p:cNvPr id="2" name="Online Media 1" title="Dialogic Read Aloud">
            <a:hlinkClick r:id="" action="ppaction://media"/>
            <a:extLst>
              <a:ext uri="{FF2B5EF4-FFF2-40B4-BE49-F238E27FC236}">
                <a16:creationId xmlns:a16="http://schemas.microsoft.com/office/drawing/2014/main" id="{D06EE030-05FB-79EF-42E1-E057B7837318}"/>
              </a:ext>
            </a:extLst>
          </p:cNvPr>
          <p:cNvPicPr>
            <a:picLocks noRot="1" noChangeAspect="1"/>
          </p:cNvPicPr>
          <p:nvPr>
            <a:videoFile r:link="rId1"/>
          </p:nvPr>
        </p:nvPicPr>
        <p:blipFill>
          <a:blip r:embed="rId4"/>
          <a:stretch>
            <a:fillRect/>
          </a:stretch>
        </p:blipFill>
        <p:spPr>
          <a:xfrm>
            <a:off x="2373330" y="1325692"/>
            <a:ext cx="7927802" cy="4479207"/>
          </a:xfrm>
          <a:prstGeom prst="rect">
            <a:avLst/>
          </a:prstGeom>
        </p:spPr>
      </p:pic>
      <p:sp>
        <p:nvSpPr>
          <p:cNvPr id="4" name="Title 1">
            <a:extLst>
              <a:ext uri="{FF2B5EF4-FFF2-40B4-BE49-F238E27FC236}">
                <a16:creationId xmlns:a16="http://schemas.microsoft.com/office/drawing/2014/main" id="{5D3CE2F2-450D-0B5E-D65B-000BC2C81949}"/>
              </a:ext>
            </a:extLst>
          </p:cNvPr>
          <p:cNvSpPr txBox="1">
            <a:spLocks/>
          </p:cNvSpPr>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5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r>
              <a:rPr lang="en-GB" altLang="en-US" kern="0">
                <a:ea typeface="ＭＳ Ｐゴシック"/>
              </a:rPr>
              <a:t>Dialogic read aloud</a:t>
            </a:r>
            <a:endParaRPr lang="en-GB" altLang="en-US" kern="0">
              <a:ea typeface="ＭＳ Ｐゴシック" panose="020B0600070205080204" pitchFamily="34" charset="-128"/>
            </a:endParaRPr>
          </a:p>
        </p:txBody>
      </p:sp>
    </p:spTree>
    <p:extLst>
      <p:ext uri="{BB962C8B-B14F-4D97-AF65-F5344CB8AC3E}">
        <p14:creationId xmlns:p14="http://schemas.microsoft.com/office/powerpoint/2010/main" val="8933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2C257AB4-A159-29FB-AB79-F527CBE080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2363788"/>
            <a:ext cx="938213" cy="1389063"/>
          </a:xfrm>
        </p:spPr>
      </p:pic>
      <p:pic>
        <p:nvPicPr>
          <p:cNvPr id="7" name="Picture 6" descr="Diagram&#10;&#10;Description automatically generated">
            <a:extLst>
              <a:ext uri="{FF2B5EF4-FFF2-40B4-BE49-F238E27FC236}">
                <a16:creationId xmlns:a16="http://schemas.microsoft.com/office/drawing/2014/main" id="{514C7962-EABB-4FB3-0C2A-C234F7CC7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832225"/>
            <a:ext cx="938213" cy="1374775"/>
          </a:xfrm>
          <a:prstGeom prst="rect">
            <a:avLst/>
          </a:prstGeom>
        </p:spPr>
      </p:pic>
      <p:pic>
        <p:nvPicPr>
          <p:cNvPr id="11" name="Picture 10" descr="Diagram&#10;&#10;Description automatically generated">
            <a:extLst>
              <a:ext uri="{FF2B5EF4-FFF2-40B4-BE49-F238E27FC236}">
                <a16:creationId xmlns:a16="http://schemas.microsoft.com/office/drawing/2014/main" id="{EB3C241C-1D38-8DF9-D389-935999322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475" y="2363788"/>
            <a:ext cx="1979613" cy="2844800"/>
          </a:xfrm>
          <a:prstGeom prst="rect">
            <a:avLst/>
          </a:prstGeom>
        </p:spPr>
      </p:pic>
      <p:pic>
        <p:nvPicPr>
          <p:cNvPr id="15" name="Picture 14" descr="Table&#10;&#10;Description automatically generated">
            <a:extLst>
              <a:ext uri="{FF2B5EF4-FFF2-40B4-BE49-F238E27FC236}">
                <a16:creationId xmlns:a16="http://schemas.microsoft.com/office/drawing/2014/main" id="{3A7D1F79-F401-A2D6-A017-27D3F03C7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2463" y="2363788"/>
            <a:ext cx="5602288" cy="2844800"/>
          </a:xfrm>
          <a:prstGeom prst="rect">
            <a:avLst/>
          </a:prstGeom>
        </p:spPr>
      </p:pic>
      <p:pic>
        <p:nvPicPr>
          <p:cNvPr id="13" name="Picture 12" descr="Text, letter&#10;&#10;Description automatically generated">
            <a:extLst>
              <a:ext uri="{FF2B5EF4-FFF2-40B4-BE49-F238E27FC236}">
                <a16:creationId xmlns:a16="http://schemas.microsoft.com/office/drawing/2014/main" id="{F92E8BF0-E063-DA11-F7C3-EF04AC730D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7300" y="2363788"/>
            <a:ext cx="3011488" cy="2844800"/>
          </a:xfrm>
          <a:prstGeom prst="rect">
            <a:avLst/>
          </a:prstGeom>
        </p:spPr>
      </p:pic>
      <p:sp>
        <p:nvSpPr>
          <p:cNvPr id="2" name="Title 1">
            <a:extLst>
              <a:ext uri="{FF2B5EF4-FFF2-40B4-BE49-F238E27FC236}">
                <a16:creationId xmlns:a16="http://schemas.microsoft.com/office/drawing/2014/main" id="{1721FCBA-B50B-5A45-1191-E5EA863FB94E}"/>
              </a:ext>
            </a:extLst>
          </p:cNvPr>
          <p:cNvSpPr>
            <a:spLocks noGrp="1"/>
          </p:cNvSpPr>
          <p:nvPr>
            <p:ph type="title"/>
          </p:nvPr>
        </p:nvSpPr>
        <p:spPr>
          <a:xfrm>
            <a:off x="228600" y="106363"/>
            <a:ext cx="11825288" cy="779462"/>
          </a:xfrm>
        </p:spPr>
        <p:txBody>
          <a:bodyPr wrap="square" anchor="ctr">
            <a:normAutofit/>
          </a:bodyPr>
          <a:lstStyle/>
          <a:p>
            <a:r>
              <a:rPr lang="en-GB">
                <a:ea typeface="ＭＳ Ｐゴシック"/>
              </a:rPr>
              <a:t>Further ideas for dialogue in your classroom</a:t>
            </a:r>
          </a:p>
        </p:txBody>
      </p:sp>
    </p:spTree>
    <p:extLst>
      <p:ext uri="{BB962C8B-B14F-4D97-AF65-F5344CB8AC3E}">
        <p14:creationId xmlns:p14="http://schemas.microsoft.com/office/powerpoint/2010/main" val="130532915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2AEC-DBDE-A6E2-7CA6-30CB048A6F90}"/>
              </a:ext>
            </a:extLst>
          </p:cNvPr>
          <p:cNvSpPr>
            <a:spLocks noGrp="1"/>
          </p:cNvSpPr>
          <p:nvPr>
            <p:ph type="title"/>
          </p:nvPr>
        </p:nvSpPr>
        <p:spPr/>
        <p:txBody>
          <a:bodyPr/>
          <a:lstStyle/>
          <a:p>
            <a:r>
              <a:rPr lang="en-US" dirty="0">
                <a:ea typeface="ＭＳ Ｐゴシック"/>
              </a:rPr>
              <a:t>Primary Science</a:t>
            </a:r>
            <a:endParaRPr lang="en-US" dirty="0"/>
          </a:p>
        </p:txBody>
      </p:sp>
      <p:pic>
        <p:nvPicPr>
          <p:cNvPr id="4" name="Picture 4" descr="Diagram&#10;&#10;Description automatically generated">
            <a:extLst>
              <a:ext uri="{FF2B5EF4-FFF2-40B4-BE49-F238E27FC236}">
                <a16:creationId xmlns:a16="http://schemas.microsoft.com/office/drawing/2014/main" id="{5CE34687-9378-4B72-02E8-494795DCECEF}"/>
              </a:ext>
            </a:extLst>
          </p:cNvPr>
          <p:cNvPicPr>
            <a:picLocks noGrp="1" noChangeAspect="1"/>
          </p:cNvPicPr>
          <p:nvPr>
            <p:ph idx="1"/>
          </p:nvPr>
        </p:nvPicPr>
        <p:blipFill>
          <a:blip r:embed="rId2"/>
          <a:stretch>
            <a:fillRect/>
          </a:stretch>
        </p:blipFill>
        <p:spPr>
          <a:xfrm>
            <a:off x="2851371" y="962693"/>
            <a:ext cx="6873599" cy="9762874"/>
          </a:xfrm>
        </p:spPr>
      </p:pic>
      <p:pic>
        <p:nvPicPr>
          <p:cNvPr id="6" name="Picture 6" descr="Text&#10;&#10;Description automatically generated">
            <a:extLst>
              <a:ext uri="{FF2B5EF4-FFF2-40B4-BE49-F238E27FC236}">
                <a16:creationId xmlns:a16="http://schemas.microsoft.com/office/drawing/2014/main" id="{3BAA141E-3FF1-F366-6A13-B4917218185D}"/>
              </a:ext>
            </a:extLst>
          </p:cNvPr>
          <p:cNvPicPr>
            <a:picLocks noChangeAspect="1"/>
          </p:cNvPicPr>
          <p:nvPr/>
        </p:nvPicPr>
        <p:blipFill>
          <a:blip r:embed="rId3"/>
          <a:stretch>
            <a:fillRect/>
          </a:stretch>
        </p:blipFill>
        <p:spPr>
          <a:xfrm>
            <a:off x="224757" y="1524000"/>
            <a:ext cx="2571750" cy="3810000"/>
          </a:xfrm>
          <a:prstGeom prst="rect">
            <a:avLst/>
          </a:prstGeom>
        </p:spPr>
      </p:pic>
      <p:pic>
        <p:nvPicPr>
          <p:cNvPr id="7" name="Picture 7" descr="Diagram&#10;&#10;Description automatically generated">
            <a:extLst>
              <a:ext uri="{FF2B5EF4-FFF2-40B4-BE49-F238E27FC236}">
                <a16:creationId xmlns:a16="http://schemas.microsoft.com/office/drawing/2014/main" id="{09CFDCD6-FABA-EB59-F9C7-4CF0C7ADD840}"/>
              </a:ext>
            </a:extLst>
          </p:cNvPr>
          <p:cNvPicPr>
            <a:picLocks noChangeAspect="1"/>
          </p:cNvPicPr>
          <p:nvPr/>
        </p:nvPicPr>
        <p:blipFill>
          <a:blip r:embed="rId4"/>
          <a:stretch>
            <a:fillRect/>
          </a:stretch>
        </p:blipFill>
        <p:spPr>
          <a:xfrm>
            <a:off x="9724189" y="1420134"/>
            <a:ext cx="2743200" cy="4017733"/>
          </a:xfrm>
          <a:prstGeom prst="rect">
            <a:avLst/>
          </a:prstGeom>
        </p:spPr>
      </p:pic>
    </p:spTree>
    <p:extLst>
      <p:ext uri="{BB962C8B-B14F-4D97-AF65-F5344CB8AC3E}">
        <p14:creationId xmlns:p14="http://schemas.microsoft.com/office/powerpoint/2010/main" val="47779643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A92B-C9A9-6289-6DCA-D01155FA1200}"/>
              </a:ext>
            </a:extLst>
          </p:cNvPr>
          <p:cNvSpPr>
            <a:spLocks noGrp="1"/>
          </p:cNvSpPr>
          <p:nvPr>
            <p:ph type="title"/>
          </p:nvPr>
        </p:nvSpPr>
        <p:spPr>
          <a:xfrm>
            <a:off x="228600" y="106363"/>
            <a:ext cx="11825288" cy="779462"/>
          </a:xfrm>
        </p:spPr>
        <p:txBody>
          <a:bodyPr wrap="square" anchor="ctr">
            <a:normAutofit/>
          </a:bodyPr>
          <a:lstStyle/>
          <a:p>
            <a:r>
              <a:rPr lang="en-US"/>
              <a:t>IGCSE Science</a:t>
            </a:r>
            <a:endParaRPr lang="en-US" dirty="0"/>
          </a:p>
        </p:txBody>
      </p:sp>
      <p:pic>
        <p:nvPicPr>
          <p:cNvPr id="4" name="Picture 4" descr="Text, letter&#10;&#10;Description automatically generated">
            <a:extLst>
              <a:ext uri="{FF2B5EF4-FFF2-40B4-BE49-F238E27FC236}">
                <a16:creationId xmlns:a16="http://schemas.microsoft.com/office/drawing/2014/main" id="{61700AD0-EBB3-643D-605F-40F54E4AE502}"/>
              </a:ext>
            </a:extLst>
          </p:cNvPr>
          <p:cNvPicPr>
            <a:picLocks noGrp="1" noChangeAspect="1"/>
          </p:cNvPicPr>
          <p:nvPr>
            <p:ph idx="1"/>
          </p:nvPr>
        </p:nvPicPr>
        <p:blipFill>
          <a:blip r:embed="rId2"/>
          <a:stretch>
            <a:fillRect/>
          </a:stretch>
        </p:blipFill>
        <p:spPr>
          <a:xfrm>
            <a:off x="3055520" y="1016168"/>
            <a:ext cx="6184564" cy="5845926"/>
          </a:xfrm>
          <a:noFill/>
        </p:spPr>
      </p:pic>
    </p:spTree>
    <p:extLst>
      <p:ext uri="{BB962C8B-B14F-4D97-AF65-F5344CB8AC3E}">
        <p14:creationId xmlns:p14="http://schemas.microsoft.com/office/powerpoint/2010/main" val="98958876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0E9D-738F-290D-9C49-7260AB6977C1}"/>
              </a:ext>
            </a:extLst>
          </p:cNvPr>
          <p:cNvSpPr>
            <a:spLocks noGrp="1"/>
          </p:cNvSpPr>
          <p:nvPr>
            <p:ph type="title"/>
          </p:nvPr>
        </p:nvSpPr>
        <p:spPr/>
        <p:txBody>
          <a:bodyPr/>
          <a:lstStyle/>
          <a:p>
            <a:r>
              <a:rPr lang="en-US">
                <a:ea typeface="ＭＳ Ｐゴシック"/>
              </a:rPr>
              <a:t>Overcoming obstacles</a:t>
            </a:r>
            <a:endParaRPr lang="en-US"/>
          </a:p>
        </p:txBody>
      </p:sp>
      <p:sp>
        <p:nvSpPr>
          <p:cNvPr id="3" name="Content Placeholder 2">
            <a:extLst>
              <a:ext uri="{FF2B5EF4-FFF2-40B4-BE49-F238E27FC236}">
                <a16:creationId xmlns:a16="http://schemas.microsoft.com/office/drawing/2014/main" id="{E0E3749D-DF5A-DC33-E183-094DBF1065B2}"/>
              </a:ext>
            </a:extLst>
          </p:cNvPr>
          <p:cNvSpPr>
            <a:spLocks noGrp="1"/>
          </p:cNvSpPr>
          <p:nvPr>
            <p:ph idx="1"/>
          </p:nvPr>
        </p:nvSpPr>
        <p:spPr/>
        <p:txBody>
          <a:bodyPr/>
          <a:lstStyle/>
          <a:p>
            <a:pPr marL="0" indent="0">
              <a:buNone/>
            </a:pPr>
            <a:r>
              <a:rPr lang="en-US" dirty="0">
                <a:ea typeface="ＭＳ Ｐゴシック"/>
              </a:rPr>
              <a:t>What obstacles do you feel you might </a:t>
            </a:r>
            <a:r>
              <a:rPr lang="en-US">
                <a:ea typeface="ＭＳ Ｐゴシック"/>
              </a:rPr>
              <a:t>encounter</a:t>
            </a:r>
            <a:r>
              <a:rPr lang="en-US" dirty="0">
                <a:ea typeface="ＭＳ Ｐゴシック"/>
              </a:rPr>
              <a:t>? </a:t>
            </a:r>
          </a:p>
          <a:p>
            <a:pPr marL="0" indent="0">
              <a:buNone/>
            </a:pPr>
            <a:endParaRPr lang="en-US" dirty="0">
              <a:ea typeface="ＭＳ Ｐゴシック"/>
            </a:endParaRPr>
          </a:p>
          <a:p>
            <a:r>
              <a:rPr lang="en-US" dirty="0">
                <a:ea typeface="ＭＳ Ｐゴシック"/>
              </a:rPr>
              <a:t>Whole school routines </a:t>
            </a:r>
            <a:endParaRPr lang="en-US" dirty="0"/>
          </a:p>
          <a:p>
            <a:r>
              <a:rPr lang="en-US" dirty="0">
                <a:ea typeface="ＭＳ Ｐゴシック"/>
              </a:rPr>
              <a:t>Loss of control</a:t>
            </a:r>
          </a:p>
          <a:p>
            <a:r>
              <a:rPr lang="en-US" dirty="0">
                <a:ea typeface="ＭＳ Ｐゴシック"/>
              </a:rPr>
              <a:t>Students go off-task</a:t>
            </a:r>
          </a:p>
          <a:p>
            <a:r>
              <a:rPr lang="en-US" dirty="0">
                <a:ea typeface="ＭＳ Ｐゴシック"/>
              </a:rPr>
              <a:t>Lack of department support</a:t>
            </a:r>
          </a:p>
        </p:txBody>
      </p:sp>
    </p:spTree>
    <p:extLst>
      <p:ext uri="{BB962C8B-B14F-4D97-AF65-F5344CB8AC3E}">
        <p14:creationId xmlns:p14="http://schemas.microsoft.com/office/powerpoint/2010/main" val="425271662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GB" altLang="en-US">
                <a:ea typeface="ＭＳ Ｐゴシック"/>
              </a:rPr>
              <a:t>What will you try?</a:t>
            </a:r>
            <a:endParaRPr lang="en-GB" altLang="en-US">
              <a:ea typeface="ＭＳ Ｐゴシック" panose="020B0600070205080204" pitchFamily="34" charset="-128"/>
            </a:endParaRPr>
          </a:p>
        </p:txBody>
      </p:sp>
      <p:sp>
        <p:nvSpPr>
          <p:cNvPr id="15362" name="Content Placeholder 2">
            <a:extLst>
              <a:ext uri="{FF2B5EF4-FFF2-40B4-BE49-F238E27FC236}">
                <a16:creationId xmlns:a16="http://schemas.microsoft.com/office/drawing/2014/main" id="{7D661CA9-411B-5540-88BD-FBDEDA3EA37D}"/>
              </a:ext>
            </a:extLst>
          </p:cNvPr>
          <p:cNvSpPr>
            <a:spLocks noGrp="1"/>
          </p:cNvSpPr>
          <p:nvPr>
            <p:ph idx="1"/>
          </p:nvPr>
        </p:nvSpPr>
        <p:spPr>
          <a:xfrm>
            <a:off x="114300" y="1457325"/>
            <a:ext cx="11780838" cy="4656138"/>
          </a:xfrm>
        </p:spPr>
        <p:txBody>
          <a:bodyPr/>
          <a:lstStyle/>
          <a:p>
            <a:pPr>
              <a:lnSpc>
                <a:spcPct val="150000"/>
              </a:lnSpc>
            </a:pPr>
            <a:r>
              <a:rPr lang="en-GB" altLang="en-US" dirty="0">
                <a:ea typeface="ＭＳ Ｐゴシック"/>
              </a:rPr>
              <a:t>Ground rules </a:t>
            </a:r>
          </a:p>
          <a:p>
            <a:pPr>
              <a:lnSpc>
                <a:spcPct val="150000"/>
              </a:lnSpc>
            </a:pPr>
            <a:r>
              <a:rPr lang="en-GB" altLang="en-US" dirty="0">
                <a:ea typeface="ＭＳ Ｐゴシック"/>
              </a:rPr>
              <a:t>Pair talk – repeating partners response </a:t>
            </a:r>
          </a:p>
          <a:p>
            <a:pPr>
              <a:lnSpc>
                <a:spcPct val="150000"/>
              </a:lnSpc>
            </a:pPr>
            <a:r>
              <a:rPr lang="en-GB" altLang="en-US" dirty="0">
                <a:ea typeface="ＭＳ Ｐゴシック"/>
              </a:rPr>
              <a:t>Token Talk </a:t>
            </a:r>
          </a:p>
          <a:p>
            <a:pPr>
              <a:lnSpc>
                <a:spcPct val="150000"/>
              </a:lnSpc>
            </a:pPr>
            <a:r>
              <a:rPr lang="en-GB" altLang="en-US" dirty="0">
                <a:ea typeface="ＭＳ Ｐゴシック"/>
              </a:rPr>
              <a:t>Dialogic story telling </a:t>
            </a:r>
          </a:p>
          <a:p>
            <a:pPr>
              <a:lnSpc>
                <a:spcPct val="150000"/>
              </a:lnSpc>
            </a:pPr>
            <a:r>
              <a:rPr lang="en-GB" altLang="en-US" dirty="0">
                <a:ea typeface="ＭＳ Ｐゴシック"/>
              </a:rPr>
              <a:t>Sentence stems</a:t>
            </a:r>
          </a:p>
          <a:p>
            <a:pPr>
              <a:lnSpc>
                <a:spcPct val="150000"/>
              </a:lnSpc>
            </a:pPr>
            <a:r>
              <a:rPr lang="en-GB" altLang="en-US" dirty="0">
                <a:ea typeface="ＭＳ Ｐゴシック"/>
              </a:rPr>
              <a:t>Dialogic role play</a:t>
            </a:r>
          </a:p>
          <a:p>
            <a:endParaRPr lang="en-GB" altLang="en-US" dirty="0"/>
          </a:p>
          <a:p>
            <a:endParaRPr lang="en-GB" altLang="en-US" dirty="0"/>
          </a:p>
        </p:txBody>
      </p:sp>
    </p:spTree>
    <p:extLst>
      <p:ext uri="{BB962C8B-B14F-4D97-AF65-F5344CB8AC3E}">
        <p14:creationId xmlns:p14="http://schemas.microsoft.com/office/powerpoint/2010/main" val="18495277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a:xfrm>
            <a:off x="228600" y="106363"/>
            <a:ext cx="11825288" cy="779462"/>
          </a:xfrm>
        </p:spPr>
        <p:txBody>
          <a:bodyPr wrap="square" anchor="ctr">
            <a:normAutofit/>
          </a:bodyPr>
          <a:lstStyle/>
          <a:p>
            <a:r>
              <a:rPr lang="en-GB" altLang="en-US" dirty="0">
                <a:ea typeface="ＭＳ Ｐゴシック"/>
              </a:rPr>
              <a:t>Who are we?</a:t>
            </a:r>
            <a:endParaRPr lang="en-GB" altLang="en-US" dirty="0"/>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2296407" y="1711421"/>
            <a:ext cx="3236446" cy="3511771"/>
          </a:xfrm>
        </p:spPr>
        <p:txBody>
          <a:bodyPr wrap="square" anchor="t">
            <a:normAutofit fontScale="92500"/>
          </a:bodyPr>
          <a:lstStyle/>
          <a:p>
            <a:r>
              <a:rPr lang="en-GB" altLang="en-US" dirty="0">
                <a:ea typeface="ＭＳ Ｐゴシック"/>
              </a:rPr>
              <a:t>18 years in </a:t>
            </a:r>
            <a:r>
              <a:rPr lang="en-GB" altLang="en-US">
                <a:ea typeface="ＭＳ Ｐゴシック"/>
              </a:rPr>
              <a:t>Teaching </a:t>
            </a:r>
            <a:r>
              <a:rPr lang="en-GB" altLang="en-US" dirty="0">
                <a:ea typeface="ＭＳ Ｐゴシック"/>
              </a:rPr>
              <a:t>and </a:t>
            </a:r>
            <a:r>
              <a:rPr lang="en-GB" altLang="en-US">
                <a:ea typeface="ＭＳ Ｐゴシック"/>
              </a:rPr>
              <a:t>Teacher Professional Development</a:t>
            </a:r>
            <a:endParaRPr lang="en-GB" altLang="en-US" dirty="0">
              <a:ea typeface="ＭＳ Ｐゴシック"/>
            </a:endParaRPr>
          </a:p>
          <a:p>
            <a:r>
              <a:rPr lang="en-GB" altLang="en-US">
                <a:ea typeface="ＭＳ Ｐゴシック"/>
              </a:rPr>
              <a:t>Taught </a:t>
            </a:r>
            <a:r>
              <a:rPr lang="en-GB" altLang="en-US" dirty="0">
                <a:ea typeface="ＭＳ Ｐゴシック"/>
              </a:rPr>
              <a:t>in 5 schools in 4 countries </a:t>
            </a:r>
          </a:p>
          <a:p>
            <a:r>
              <a:rPr lang="en-GB" altLang="en-US" dirty="0">
                <a:ea typeface="ＭＳ Ｐゴシック"/>
              </a:rPr>
              <a:t>Former Cambridge </a:t>
            </a:r>
            <a:r>
              <a:rPr lang="en-GB" altLang="en-US">
                <a:ea typeface="ＭＳ Ｐゴシック"/>
              </a:rPr>
              <a:t>Examiner </a:t>
            </a:r>
            <a:r>
              <a:rPr lang="en-GB" altLang="en-US" dirty="0">
                <a:ea typeface="ＭＳ Ｐゴシック"/>
              </a:rPr>
              <a:t>and </a:t>
            </a:r>
            <a:r>
              <a:rPr lang="en-GB" altLang="en-US">
                <a:ea typeface="ＭＳ Ｐゴシック"/>
              </a:rPr>
              <a:t>Trainer</a:t>
            </a:r>
            <a:r>
              <a:rPr lang="en-GB" altLang="en-US" dirty="0">
                <a:ea typeface="ＭＳ Ｐゴシック"/>
              </a:rPr>
              <a:t> </a:t>
            </a:r>
            <a:endParaRPr lang="en-GB" altLang="en-US" dirty="0"/>
          </a:p>
          <a:p>
            <a:pPr marL="0" indent="0">
              <a:buNone/>
            </a:pPr>
            <a:endParaRPr lang="en-GB" altLang="en-US" dirty="0"/>
          </a:p>
          <a:p>
            <a:pPr marL="0" indent="0">
              <a:buNone/>
            </a:pPr>
            <a:endParaRPr lang="en-GB" altLang="en-US" dirty="0"/>
          </a:p>
          <a:p>
            <a:endParaRPr lang="en-GB" altLang="en-US" dirty="0"/>
          </a:p>
        </p:txBody>
      </p:sp>
      <p:sp>
        <p:nvSpPr>
          <p:cNvPr id="4" name="TextBox 1">
            <a:extLst>
              <a:ext uri="{FF2B5EF4-FFF2-40B4-BE49-F238E27FC236}">
                <a16:creationId xmlns:a16="http://schemas.microsoft.com/office/drawing/2014/main" id="{0460D221-A3AF-6B68-5B15-1F332249679E}"/>
              </a:ext>
            </a:extLst>
          </p:cNvPr>
          <p:cNvSpPr txBox="1"/>
          <p:nvPr/>
        </p:nvSpPr>
        <p:spPr>
          <a:xfrm>
            <a:off x="287926" y="3431925"/>
            <a:ext cx="1683127"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Victoria Renfro</a:t>
            </a:r>
            <a:endParaRPr lang="en-GB" sz="1600" b="1">
              <a:cs typeface="Calibri"/>
            </a:endParaRPr>
          </a:p>
          <a:p>
            <a:pPr algn="ctr"/>
            <a:endParaRPr lang="en-GB" sz="1600" dirty="0">
              <a:cs typeface="Calibri"/>
            </a:endParaRPr>
          </a:p>
          <a:p>
            <a:pPr algn="ctr"/>
            <a:r>
              <a:rPr lang="en-GB" sz="1600" i="1" dirty="0"/>
              <a:t>Head of Professional Development</a:t>
            </a:r>
            <a:endParaRPr lang="en-GB" sz="1600" i="1">
              <a:cs typeface="Calibri"/>
            </a:endParaRPr>
          </a:p>
        </p:txBody>
      </p:sp>
      <p:pic>
        <p:nvPicPr>
          <p:cNvPr id="5" name="Picture 4">
            <a:extLst>
              <a:ext uri="{FF2B5EF4-FFF2-40B4-BE49-F238E27FC236}">
                <a16:creationId xmlns:a16="http://schemas.microsoft.com/office/drawing/2014/main" id="{5DC34159-AFFE-DDB2-E13F-EB67B2B61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8" y="1593764"/>
            <a:ext cx="1306881" cy="1438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erson, wall, indoor, posing&#10;&#10;Description automatically generated">
            <a:extLst>
              <a:ext uri="{FF2B5EF4-FFF2-40B4-BE49-F238E27FC236}">
                <a16:creationId xmlns:a16="http://schemas.microsoft.com/office/drawing/2014/main" id="{8F3EA567-36DD-C255-2D48-A3DD3525B891}"/>
              </a:ext>
            </a:extLst>
          </p:cNvPr>
          <p:cNvPicPr>
            <a:picLocks noChangeAspect="1"/>
          </p:cNvPicPr>
          <p:nvPr/>
        </p:nvPicPr>
        <p:blipFill rotWithShape="1">
          <a:blip r:embed="rId4"/>
          <a:srcRect t="5627" r="825" b="5298"/>
          <a:stretch/>
        </p:blipFill>
        <p:spPr>
          <a:xfrm>
            <a:off x="6051650" y="1593762"/>
            <a:ext cx="1082268" cy="1469976"/>
          </a:xfrm>
          <a:prstGeom prst="rect">
            <a:avLst/>
          </a:prstGeom>
        </p:spPr>
      </p:pic>
      <p:sp>
        <p:nvSpPr>
          <p:cNvPr id="7" name="TextBox 1">
            <a:extLst>
              <a:ext uri="{FF2B5EF4-FFF2-40B4-BE49-F238E27FC236}">
                <a16:creationId xmlns:a16="http://schemas.microsoft.com/office/drawing/2014/main" id="{300A2372-D1B0-2BA5-AB22-899CD4197A0D}"/>
              </a:ext>
            </a:extLst>
          </p:cNvPr>
          <p:cNvSpPr txBox="1"/>
          <p:nvPr/>
        </p:nvSpPr>
        <p:spPr>
          <a:xfrm>
            <a:off x="5438780" y="3470916"/>
            <a:ext cx="1959617" cy="187743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cs typeface="Calibri"/>
              </a:rPr>
              <a:t>Roxanna Everson</a:t>
            </a:r>
          </a:p>
          <a:p>
            <a:pPr algn="ctr"/>
            <a:endParaRPr lang="en-GB" sz="1600" dirty="0">
              <a:cs typeface="Calibri"/>
            </a:endParaRPr>
          </a:p>
          <a:p>
            <a:pPr algn="ctr"/>
            <a:r>
              <a:rPr lang="en-GB" sz="1600" i="1" dirty="0"/>
              <a:t>Professional Development Manager </a:t>
            </a:r>
            <a:endParaRPr lang="en-GB" sz="1600" i="1" dirty="0">
              <a:cs typeface="Calibri"/>
            </a:endParaRPr>
          </a:p>
          <a:p>
            <a:endParaRPr lang="en-GB" dirty="0">
              <a:solidFill>
                <a:srgbClr val="0070C0"/>
              </a:solidFill>
            </a:endParaRPr>
          </a:p>
          <a:p>
            <a:endParaRPr lang="en-GB" dirty="0"/>
          </a:p>
        </p:txBody>
      </p:sp>
      <p:sp>
        <p:nvSpPr>
          <p:cNvPr id="11" name="Content Placeholder 2">
            <a:extLst>
              <a:ext uri="{FF2B5EF4-FFF2-40B4-BE49-F238E27FC236}">
                <a16:creationId xmlns:a16="http://schemas.microsoft.com/office/drawing/2014/main" id="{2114C9E3-AB78-A7E5-9B4A-D0FE446DE152}"/>
              </a:ext>
            </a:extLst>
          </p:cNvPr>
          <p:cNvSpPr txBox="1">
            <a:spLocks/>
          </p:cNvSpPr>
          <p:nvPr/>
        </p:nvSpPr>
        <p:spPr bwMode="auto">
          <a:xfrm>
            <a:off x="7356450" y="1664249"/>
            <a:ext cx="3780731" cy="185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1950" indent="-361950" algn="l" rtl="0" eaLnBrk="1" fontAlgn="base" hangingPunct="1">
              <a:spcBef>
                <a:spcPts val="900"/>
              </a:spcBef>
              <a:spcAft>
                <a:spcPct val="0"/>
              </a:spcAft>
              <a:buClr>
                <a:srgbClr val="55C2E6"/>
              </a:buClr>
              <a:buFont typeface="Webdings" pitchFamily="2"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lang="en-US" sz="24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r>
              <a:rPr lang="en-GB" altLang="en-US" sz="2000" kern="0" dirty="0">
                <a:ea typeface="ＭＳ Ｐゴシック"/>
              </a:rPr>
              <a:t>17 years in Teaching, Teacher Training, School Management &amp; Professional Development</a:t>
            </a:r>
          </a:p>
          <a:p>
            <a:r>
              <a:rPr lang="en-GB" altLang="en-US" sz="2000" kern="0" dirty="0">
                <a:ea typeface="ＭＳ Ｐゴシック"/>
              </a:rPr>
              <a:t>International contexts including China, Jordan, Slovakia &amp; Palestinian Territories</a:t>
            </a:r>
            <a:endParaRPr lang="en-GB" altLang="en-US" sz="2000" kern="0" dirty="0"/>
          </a:p>
          <a:p>
            <a:r>
              <a:rPr lang="en-GB" altLang="en-US" sz="2000" kern="0" dirty="0">
                <a:ea typeface="ＭＳ Ｐゴシック"/>
              </a:rPr>
              <a:t>Experienced in ESL, post-16 </a:t>
            </a:r>
            <a:r>
              <a:rPr lang="en-GB" altLang="en-US" sz="2000" kern="0">
                <a:ea typeface="ＭＳ Ｐゴシック"/>
              </a:rPr>
              <a:t>training </a:t>
            </a:r>
            <a:r>
              <a:rPr lang="en-GB" altLang="en-US" sz="2000" kern="0" dirty="0">
                <a:ea typeface="ＭＳ Ｐゴシック"/>
              </a:rPr>
              <a:t>and SEN teaching</a:t>
            </a:r>
            <a:r>
              <a:rPr lang="en-GB" altLang="en-US" sz="2000" kern="0">
                <a:ea typeface="ＭＳ Ｐゴシック"/>
              </a:rPr>
              <a:t> in Secondary Education</a:t>
            </a:r>
            <a:endParaRPr lang="en-GB" altLang="en-US" sz="2000" kern="0" dirty="0"/>
          </a:p>
          <a:p>
            <a:pPr marL="0" indent="0">
              <a:buNone/>
            </a:pPr>
            <a:endParaRPr lang="en-GB" altLang="en-US" kern="0" dirty="0"/>
          </a:p>
          <a:p>
            <a:pPr marL="0" indent="0">
              <a:buNone/>
            </a:pPr>
            <a:endParaRPr lang="en-GB" altLang="en-US" kern="0" dirty="0"/>
          </a:p>
          <a:p>
            <a:endParaRPr lang="en-GB" altLang="en-US" kern="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3">
            <a:extLst>
              <a:ext uri="{FF2B5EF4-FFF2-40B4-BE49-F238E27FC236}">
                <a16:creationId xmlns:a16="http://schemas.microsoft.com/office/drawing/2014/main" id="{184EDD08-9A0C-D243-82DD-227E03B56761}"/>
              </a:ext>
            </a:extLst>
          </p:cNvPr>
          <p:cNvSpPr txBox="1">
            <a:spLocks noChangeArrowheads="1"/>
          </p:cNvSpPr>
          <p:nvPr/>
        </p:nvSpPr>
        <p:spPr bwMode="auto">
          <a:xfrm>
            <a:off x="2319338" y="2716213"/>
            <a:ext cx="41878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4400" b="1" dirty="0">
                <a:solidFill>
                  <a:schemeClr val="bg1"/>
                </a:solidFill>
                <a:cs typeface="Arial" panose="020B0604020202020204" pitchFamily="34" charset="0"/>
              </a:rPr>
              <a:t>Thank you</a:t>
            </a:r>
          </a:p>
          <a:p>
            <a:r>
              <a:rPr lang="en-US" altLang="en-US" sz="4400" dirty="0">
                <a:solidFill>
                  <a:schemeClr val="bg1"/>
                </a:solidFill>
                <a:cs typeface="Arial" panose="020B0604020202020204" pitchFamily="34" charset="0"/>
              </a:rPr>
              <a:t>Any questions?</a:t>
            </a:r>
            <a:endParaRPr lang="en-GB" altLang="en-US" sz="4400" dirty="0">
              <a:solidFill>
                <a:schemeClr val="bg1"/>
              </a:solidFill>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a:xfrm>
            <a:off x="228600" y="106363"/>
            <a:ext cx="11825288" cy="779462"/>
          </a:xfrm>
        </p:spPr>
        <p:txBody>
          <a:bodyPr wrap="square" anchor="ctr">
            <a:normAutofit/>
          </a:bodyPr>
          <a:lstStyle/>
          <a:p>
            <a:r>
              <a:rPr lang="en-GB" altLang="en-US"/>
              <a:t>Let's Get Started... </a:t>
            </a: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110194" y="1466491"/>
            <a:ext cx="4651588" cy="5253486"/>
          </a:xfrm>
        </p:spPr>
        <p:txBody>
          <a:bodyPr wrap="square" anchor="t">
            <a:normAutofit/>
          </a:bodyPr>
          <a:lstStyle/>
          <a:p>
            <a:r>
              <a:rPr lang="en-GB" altLang="en-US">
                <a:ea typeface="ＭＳ Ｐゴシック"/>
              </a:rPr>
              <a:t>On the tables there are some images. Do these images remind you of any stories?</a:t>
            </a:r>
            <a:endParaRPr lang="en-US">
              <a:ea typeface="ＭＳ Ｐゴシック"/>
            </a:endParaRPr>
          </a:p>
          <a:p>
            <a:pPr marL="0" indent="0">
              <a:buNone/>
            </a:pPr>
            <a:endParaRPr lang="en-GB" altLang="en-US"/>
          </a:p>
          <a:p>
            <a:r>
              <a:rPr lang="en-GB" altLang="en-US"/>
              <a:t>Look at the question prompts and discuss on your tables</a:t>
            </a:r>
          </a:p>
          <a:p>
            <a:pPr marL="0" indent="0">
              <a:buNone/>
            </a:pPr>
            <a:endParaRPr lang="en-GB" altLang="en-US"/>
          </a:p>
          <a:p>
            <a:r>
              <a:rPr lang="en-GB" altLang="en-US"/>
              <a:t>Share a story with the group</a:t>
            </a:r>
          </a:p>
          <a:p>
            <a:endParaRPr lang="en-GB" altLang="en-US"/>
          </a:p>
        </p:txBody>
      </p:sp>
      <p:pic>
        <p:nvPicPr>
          <p:cNvPr id="10" name="Picture 10">
            <a:extLst>
              <a:ext uri="{FF2B5EF4-FFF2-40B4-BE49-F238E27FC236}">
                <a16:creationId xmlns:a16="http://schemas.microsoft.com/office/drawing/2014/main" id="{DC513FCE-AAE6-8F53-CF20-2BD594EC0F6A}"/>
              </a:ext>
            </a:extLst>
          </p:cNvPr>
          <p:cNvPicPr>
            <a:picLocks noGrp="1" noChangeAspect="1"/>
          </p:cNvPicPr>
          <p:nvPr>
            <p:ph sz="half" idx="2"/>
          </p:nvPr>
        </p:nvPicPr>
        <p:blipFill rotWithShape="1">
          <a:blip r:embed="rId3"/>
          <a:stretch/>
        </p:blipFill>
        <p:spPr>
          <a:xfrm>
            <a:off x="4911306" y="1490915"/>
            <a:ext cx="7125193" cy="4756066"/>
          </a:xfrm>
          <a:noFill/>
        </p:spPr>
      </p:pic>
    </p:spTree>
    <p:extLst>
      <p:ext uri="{BB962C8B-B14F-4D97-AF65-F5344CB8AC3E}">
        <p14:creationId xmlns:p14="http://schemas.microsoft.com/office/powerpoint/2010/main" val="275219800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r>
              <a:rPr lang="en-GB" altLang="en-US">
                <a:ea typeface="ＭＳ Ｐゴシック"/>
              </a:rPr>
              <a:t>Our Session Today</a:t>
            </a:r>
            <a:endParaRPr lang="en-GB" altLang="en-US">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114300" y="1174017"/>
            <a:ext cx="11772900" cy="4656138"/>
          </a:xfrm>
        </p:spPr>
        <p:txBody>
          <a:bodyPr/>
          <a:lstStyle/>
          <a:p>
            <a:pPr marL="102870" lvl="2"/>
            <a:endParaRPr lang="en-GB" altLang="en-US" dirty="0"/>
          </a:p>
          <a:p>
            <a:r>
              <a:rPr lang="en-GB" dirty="0">
                <a:ea typeface="ＭＳ Ｐゴシック"/>
                <a:cs typeface="Arial"/>
              </a:rPr>
              <a:t>What is dialogue? What is discussion?</a:t>
            </a:r>
            <a:r>
              <a:rPr lang="en-GB" altLang="en-US" dirty="0">
                <a:ea typeface="ＭＳ Ｐゴシック"/>
              </a:rPr>
              <a:t> </a:t>
            </a:r>
          </a:p>
          <a:p>
            <a:endParaRPr lang="en-GB" altLang="en-US" dirty="0">
              <a:ea typeface="ＭＳ Ｐゴシック"/>
            </a:endParaRPr>
          </a:p>
          <a:p>
            <a:r>
              <a:rPr lang="en-GB" dirty="0">
                <a:ea typeface="ＭＳ Ｐゴシック"/>
                <a:cs typeface="Arial"/>
              </a:rPr>
              <a:t>Why is classroom dialogue important? </a:t>
            </a:r>
            <a:endParaRPr lang="en-GB" dirty="0"/>
          </a:p>
          <a:p>
            <a:pPr marL="0" indent="0">
              <a:buNone/>
            </a:pPr>
            <a:endParaRPr lang="en-GB" altLang="en-US" dirty="0">
              <a:ea typeface="ＭＳ Ｐゴシック"/>
            </a:endParaRPr>
          </a:p>
          <a:p>
            <a:r>
              <a:rPr lang="en-GB" altLang="en-US" dirty="0">
                <a:ea typeface="ＭＳ Ｐゴシック"/>
              </a:rPr>
              <a:t>Activities to promote dialogue</a:t>
            </a:r>
            <a:endParaRPr lang="en-GB" altLang="en-US" dirty="0"/>
          </a:p>
          <a:p>
            <a:pPr marL="0" indent="0">
              <a:buNone/>
            </a:pPr>
            <a:endParaRPr lang="en-GB" altLang="en-US" dirty="0">
              <a:ea typeface="ＭＳ Ｐゴシック"/>
            </a:endParaRPr>
          </a:p>
          <a:p>
            <a:r>
              <a:rPr lang="en-GB" altLang="en-US" dirty="0">
                <a:ea typeface="ＭＳ Ｐゴシック"/>
              </a:rPr>
              <a:t>Managing expectations </a:t>
            </a:r>
          </a:p>
          <a:p>
            <a:pPr marL="0" indent="0">
              <a:buNone/>
            </a:pPr>
            <a:endParaRPr lang="en-GB" altLang="en-US" dirty="0">
              <a:ea typeface="ＭＳ Ｐゴシック"/>
            </a:endParaRPr>
          </a:p>
          <a:p>
            <a:r>
              <a:rPr lang="en-GB" altLang="en-US" dirty="0">
                <a:ea typeface="ＭＳ Ｐゴシック"/>
              </a:rPr>
              <a:t>Q&amp;A </a:t>
            </a:r>
            <a:endParaRPr lang="en-GB" alt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246188" y="2136775"/>
            <a:ext cx="8977312"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a:latin typeface="Arial"/>
                <a:cs typeface="Arial"/>
              </a:rPr>
              <a:t>Ground Rules for Talk  </a:t>
            </a:r>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r>
              <a:rPr lang="en-GB" altLang="en-US">
                <a:ea typeface="ＭＳ Ｐゴシック"/>
              </a:rPr>
              <a:t>Ground Rules for Talk </a:t>
            </a:r>
            <a:endParaRPr lang="en-GB"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31CDB4EE-33E5-D51A-5CDE-2415AAAA834D}"/>
              </a:ext>
            </a:extLst>
          </p:cNvPr>
          <p:cNvSpPr>
            <a:spLocks noGrp="1"/>
          </p:cNvSpPr>
          <p:nvPr>
            <p:ph idx="1"/>
          </p:nvPr>
        </p:nvSpPr>
        <p:spPr>
          <a:xfrm>
            <a:off x="114300" y="1457325"/>
            <a:ext cx="11772900" cy="846139"/>
          </a:xfrm>
        </p:spPr>
        <p:txBody>
          <a:bodyPr/>
          <a:lstStyle/>
          <a:p>
            <a:r>
              <a:rPr lang="en-GB" dirty="0">
                <a:ea typeface="ＭＳ Ｐゴシック"/>
              </a:rPr>
              <a:t>What Ground Rules for Talk do you think that we should have in this session?</a:t>
            </a:r>
          </a:p>
          <a:p>
            <a:endParaRPr lang="en-GB" dirty="0">
              <a:ea typeface="ＭＳ Ｐゴシック"/>
            </a:endParaRPr>
          </a:p>
          <a:p>
            <a:pPr marL="0" indent="0">
              <a:buNone/>
            </a:pPr>
            <a:endParaRPr lang="en-GB" dirty="0">
              <a:ea typeface="ＭＳ Ｐゴシック"/>
            </a:endParaRPr>
          </a:p>
          <a:p>
            <a:r>
              <a:rPr lang="en-GB" dirty="0">
                <a:ea typeface="ＭＳ Ｐゴシック"/>
              </a:rPr>
              <a:t>Why is it important to have ground rules for classroom talk? </a:t>
            </a:r>
          </a:p>
          <a:p>
            <a:pPr marL="0" indent="0">
              <a:buNone/>
            </a:pPr>
            <a:endParaRPr lang="en-GB" dirty="0">
              <a:ea typeface="ＭＳ Ｐゴシック"/>
            </a:endParaRPr>
          </a:p>
          <a:p>
            <a:pPr marL="0" indent="0">
              <a:buNone/>
            </a:pPr>
            <a:endParaRPr lang="en-GB" dirty="0">
              <a:ea typeface="ＭＳ Ｐゴシック"/>
            </a:endParaRPr>
          </a:p>
          <a:p>
            <a:r>
              <a:rPr lang="en-GB" dirty="0">
                <a:ea typeface="ＭＳ Ｐゴシック"/>
              </a:rPr>
              <a:t> It’s important that ground rule and developed with your class in language that is familiar to them </a:t>
            </a:r>
          </a:p>
          <a:p>
            <a:endParaRPr lang="en-GB" dirty="0"/>
          </a:p>
        </p:txBody>
      </p:sp>
    </p:spTree>
    <p:extLst>
      <p:ext uri="{BB962C8B-B14F-4D97-AF65-F5344CB8AC3E}">
        <p14:creationId xmlns:p14="http://schemas.microsoft.com/office/powerpoint/2010/main" val="1987330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r>
              <a:rPr lang="en-GB" altLang="en-US">
                <a:ea typeface="ＭＳ Ｐゴシック"/>
              </a:rPr>
              <a:t>Ground Rules for Talk </a:t>
            </a:r>
            <a:endParaRPr lang="en-GB" altLang="en-US">
              <a:ea typeface="ＭＳ Ｐゴシック" panose="020B0600070205080204" pitchFamily="34" charset="-128"/>
            </a:endParaRP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a:xfrm>
            <a:off x="622300" y="1690211"/>
            <a:ext cx="11772900" cy="4656138"/>
          </a:xfrm>
        </p:spPr>
        <p:txBody>
          <a:bodyPr/>
          <a:lstStyle/>
          <a:p>
            <a:pPr marL="285750" indent="-285750">
              <a:spcBef>
                <a:spcPts val="0"/>
              </a:spcBef>
              <a:spcAft>
                <a:spcPts val="0"/>
              </a:spcAft>
              <a:buFont typeface="Arial,Sans-Serif"/>
              <a:buChar char="•"/>
            </a:pPr>
            <a:r>
              <a:rPr lang="en-GB">
                <a:solidFill>
                  <a:srgbClr val="002060"/>
                </a:solidFill>
                <a:ea typeface="+mn-lt"/>
                <a:cs typeface="+mn-lt"/>
              </a:rPr>
              <a:t>Everyone is encouraged to contribute</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Everyone listens actively</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People ask questions</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People share relevant information</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Ideas and opinions are treated with respect</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There is an atmosphere of trust</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There is a sense of shared purpose</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Contributions build on what has gone before</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People give reasons for their thinking</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Ideas may be challenged</a:t>
            </a:r>
            <a:endParaRPr lang="en-US">
              <a:ea typeface="+mn-lt"/>
              <a:cs typeface="+mn-lt"/>
            </a:endParaRPr>
          </a:p>
          <a:p>
            <a:pPr marL="285750" indent="-285750">
              <a:spcBef>
                <a:spcPts val="0"/>
              </a:spcBef>
              <a:spcAft>
                <a:spcPts val="0"/>
              </a:spcAft>
              <a:buFont typeface="Arial,Sans-Serif"/>
              <a:buChar char="•"/>
            </a:pPr>
            <a:r>
              <a:rPr lang="en-GB">
                <a:solidFill>
                  <a:srgbClr val="002060"/>
                </a:solidFill>
                <a:ea typeface="+mn-lt"/>
                <a:cs typeface="+mn-lt"/>
              </a:rPr>
              <a:t>The group seeks agreement for joint decisions</a:t>
            </a:r>
            <a:endParaRPr lang="en-GB"/>
          </a:p>
        </p:txBody>
      </p:sp>
    </p:spTree>
    <p:extLst>
      <p:ext uri="{BB962C8B-B14F-4D97-AF65-F5344CB8AC3E}">
        <p14:creationId xmlns:p14="http://schemas.microsoft.com/office/powerpoint/2010/main" val="37087304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250F24B7-45E6-4242-AA9B-3A41A87739B6}"/>
              </a:ext>
            </a:extLst>
          </p:cNvPr>
          <p:cNvSpPr>
            <a:spLocks noGrp="1" noChangeArrowheads="1"/>
          </p:cNvSpPr>
          <p:nvPr>
            <p:ph type="ctrTitle"/>
          </p:nvPr>
        </p:nvSpPr>
        <p:spPr bwMode="auto">
          <a:xfrm>
            <a:off x="1246188" y="2136775"/>
            <a:ext cx="8977312"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a:latin typeface="Arial"/>
                <a:cs typeface="Arial"/>
              </a:rPr>
              <a:t>Principles of Dialogic Talk  </a:t>
            </a:r>
            <a:endParaRPr lang="en-GB" altLang="en-US"/>
          </a:p>
        </p:txBody>
      </p:sp>
    </p:spTree>
    <p:extLst>
      <p:ext uri="{BB962C8B-B14F-4D97-AF65-F5344CB8AC3E}">
        <p14:creationId xmlns:p14="http://schemas.microsoft.com/office/powerpoint/2010/main" val="4046384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b67099482d4eb4e820717667418cd10cc332c8b"/>
</p:tagLst>
</file>

<file path=ppt/theme/theme1.xml><?xml version="1.0" encoding="utf-8"?>
<a:theme xmlns:a="http://schemas.openxmlformats.org/drawingml/2006/main" name="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86C6015-E7B6-442C-A7FA-5FEB8FC6FCB0}" vid="{F818DFEF-8924-4D01-A1A2-BDBE5C149A40}"/>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86C6015-E7B6-442C-A7FA-5FEB8FC6FCB0}" vid="{BADEC0C9-6059-4A9C-B9A5-9C96531DDC43}"/>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6C6015-E7B6-442C-A7FA-5FEB8FC6FCB0}" vid="{F599F12B-CAF1-41E4-87F3-3CA4A30784F6}"/>
    </a:ext>
  </a:extLst>
</a:theme>
</file>

<file path=ppt/theme/theme4.xml><?xml version="1.0" encoding="utf-8"?>
<a:theme xmlns:a="http://schemas.openxmlformats.org/drawingml/2006/main" name="1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6C6015-E7B6-442C-A7FA-5FEB8FC6FCB0}" vid="{0CE8CD47-FCF2-4554-992D-E05B956F9C40}"/>
    </a:ext>
  </a:extLst>
</a:theme>
</file>

<file path=ppt/theme/theme5.xml><?xml version="1.0" encoding="utf-8"?>
<a:theme xmlns:a="http://schemas.openxmlformats.org/drawingml/2006/main" name="1_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c 26 Oct" id="{D1AC3241-FE49-4020-95F5-9017973EEF70}" vid="{00CE2DE8-4879-4CCA-AEDF-C18B0634190D}"/>
    </a:ext>
  </a:extLst>
</a:theme>
</file>

<file path=ppt/theme/theme6.xml><?xml version="1.0" encoding="utf-8"?>
<a:theme xmlns:a="http://schemas.openxmlformats.org/drawingml/2006/main" name="2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 16x9 wide-screen ppt template" id="{827C2184-592A-4249-AF33-DECA2A46BCF1}" vid="{97203E12-5105-214A-9833-96EB029A7F3A}"/>
    </a:ext>
  </a:extLst>
</a:theme>
</file>

<file path=ppt/theme/theme7.xml><?xml version="1.0" encoding="utf-8"?>
<a:theme xmlns:a="http://schemas.openxmlformats.org/drawingml/2006/main" name="CI 16x9 wide-screen ppt template 2019">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 16x9 wide-screen ppt template" id="{827C2184-592A-4249-AF33-DECA2A46BCF1}" vid="{85F4941D-4CBC-5346-A704-429CA350C56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645f8a-364e-4828-94c0-6ee427c50029">
      <UserInfo>
        <DisplayName>Rosalyn Scott</DisplayName>
        <AccountId>37</AccountId>
        <AccountType/>
      </UserInfo>
      <UserInfo>
        <DisplayName>Rachel West</DisplayName>
        <AccountId>199</AccountId>
        <AccountType/>
      </UserInfo>
    </SharedWithUsers>
    <lcf76f155ced4ddcb4097134ff3c332f xmlns="bb66058c-3e6b-4e16-ba1f-210a4c721550">
      <Terms xmlns="http://schemas.microsoft.com/office/infopath/2007/PartnerControls"/>
    </lcf76f155ced4ddcb4097134ff3c332f>
    <TaxCatchAll xmlns="7424b78e-8606-4fd1-9a19-b6b90bbc0a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B02EEE46B09A43947188FFB069E6BD" ma:contentTypeVersion="7" ma:contentTypeDescription="Create a new document." ma:contentTypeScope="" ma:versionID="e1ea1de89d15e097b8423cf75043aab7">
  <xsd:schema xmlns:xsd="http://www.w3.org/2001/XMLSchema" xmlns:xs="http://www.w3.org/2001/XMLSchema" xmlns:p="http://schemas.microsoft.com/office/2006/metadata/properties" xmlns:ns2="7bd66aff-9276-4acd-b6c3-2e404c9980d0" xmlns:ns3="bb66058c-3e6b-4e16-ba1f-210a4c721550" xmlns:ns4="7424b78e-8606-4fd1-9a19-b6b90bbc0a1b" xmlns:ns5="ca645f8a-364e-4828-94c0-6ee427c50029" targetNamespace="http://schemas.microsoft.com/office/2006/metadata/properties" ma:root="true" ma:fieldsID="95d43bcf667c7ebc37981ea6ef41a160" ns2:_="" ns3:_="" ns4:_="" ns5:_="">
    <xsd:import namespace="7bd66aff-9276-4acd-b6c3-2e404c9980d0"/>
    <xsd:import namespace="bb66058c-3e6b-4e16-ba1f-210a4c721550"/>
    <xsd:import namespace="7424b78e-8606-4fd1-9a19-b6b90bbc0a1b"/>
    <xsd:import namespace="ca645f8a-364e-4828-94c0-6ee427c500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lcf76f155ced4ddcb4097134ff3c332f" minOccurs="0"/>
                <xsd:element ref="ns4:TaxCatchAll" minOccurs="0"/>
                <xsd:element ref="ns5:SharedWithUsers" minOccurs="0"/>
                <xsd:element ref="ns5: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66aff-9276-4acd-b6c3-2e404c998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66058c-3e6b-4e16-ba1f-210a4c721550" elementFormDefault="qualified">
    <xsd:import namespace="http://schemas.microsoft.com/office/2006/documentManagement/types"/>
    <xsd:import namespace="http://schemas.microsoft.com/office/infopath/2007/PartnerControls"/>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bad0716-b84b-4b25-b4f7-268b6e01c43a}" ma:internalName="TaxCatchAll" ma:showField="CatchAllData" ma:web="ca645f8a-364e-4828-94c0-6ee427c50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645f8a-364e-4828-94c0-6ee427c5002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4D405-E22B-47C5-9A9C-4B1D7B3D4217}">
  <ds:schemaRefs>
    <ds:schemaRef ds:uri="http://schemas.microsoft.com/office/2006/documentManagement/types"/>
    <ds:schemaRef ds:uri="http://purl.org/dc/elements/1.1/"/>
    <ds:schemaRef ds:uri="9911a6ce-f3f8-410c-82d6-cdebf25c0ba4"/>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43500f77-5812-4bb6-93cb-fabc4f5716a5"/>
    <ds:schemaRef ds:uri="http://schemas.microsoft.com/office/2006/metadata/properties"/>
  </ds:schemaRefs>
</ds:datastoreItem>
</file>

<file path=customXml/itemProps2.xml><?xml version="1.0" encoding="utf-8"?>
<ds:datastoreItem xmlns:ds="http://schemas.openxmlformats.org/officeDocument/2006/customXml" ds:itemID="{3119B7AC-50EE-4E52-A76D-ECC2BBD39CE9}">
  <ds:schemaRefs>
    <ds:schemaRef ds:uri="http://schemas.microsoft.com/sharepoint/v3/contenttype/forms"/>
  </ds:schemaRefs>
</ds:datastoreItem>
</file>

<file path=customXml/itemProps3.xml><?xml version="1.0" encoding="utf-8"?>
<ds:datastoreItem xmlns:ds="http://schemas.openxmlformats.org/officeDocument/2006/customXml" ds:itemID="{08854123-166A-4E05-99D3-85CC2951757E}"/>
</file>

<file path=docProps/app.xml><?xml version="1.0" encoding="utf-8"?>
<Properties xmlns="http://schemas.openxmlformats.org/officeDocument/2006/extended-properties" xmlns:vt="http://schemas.openxmlformats.org/officeDocument/2006/docPropsVTypes">
  <Template>CI 16x9 ppt template v1.21</Template>
  <TotalTime>0</TotalTime>
  <Words>1692</Words>
  <Application>Microsoft Office PowerPoint</Application>
  <PresentationFormat>Widescreen</PresentationFormat>
  <Paragraphs>204</Paragraphs>
  <Slides>30</Slides>
  <Notes>17</Notes>
  <HiddenSlides>0</HiddenSlides>
  <MMClips>1</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CAIE PPT 16 9 template_TG_170717</vt:lpstr>
      <vt:lpstr>Opening and closing slides</vt:lpstr>
      <vt:lpstr>Section dividers</vt:lpstr>
      <vt:lpstr>1_Section dividers</vt:lpstr>
      <vt:lpstr>1_CAIE PPT 16 9 template_TG_170717</vt:lpstr>
      <vt:lpstr>2_Section dividers</vt:lpstr>
      <vt:lpstr>CI 16x9 wide-screen ppt template 2019</vt:lpstr>
      <vt:lpstr>Welcome to the Cambridge Schools Conference</vt:lpstr>
      <vt:lpstr>Using Classroom Discussion to Promote Positive Behaviour</vt:lpstr>
      <vt:lpstr>Who are we?</vt:lpstr>
      <vt:lpstr>Let's Get Started... </vt:lpstr>
      <vt:lpstr>Our Session Today</vt:lpstr>
      <vt:lpstr>Ground Rules for Talk  </vt:lpstr>
      <vt:lpstr>Ground Rules for Talk </vt:lpstr>
      <vt:lpstr>Ground Rules for Talk </vt:lpstr>
      <vt:lpstr>Principles of Dialogic Talk  </vt:lpstr>
      <vt:lpstr>What are the benefits of using dialogue in the classroom?</vt:lpstr>
      <vt:lpstr>What are the benefits of using dialogue in the classroom?</vt:lpstr>
      <vt:lpstr>Dialogue </vt:lpstr>
      <vt:lpstr>Discussion and Dialogue </vt:lpstr>
      <vt:lpstr>What are the benefits of using dialogue in the classroom?</vt:lpstr>
      <vt:lpstr>Principals of Dialogic Talk </vt:lpstr>
      <vt:lpstr>What are the benefits of using dialogue in the classroom?</vt:lpstr>
      <vt:lpstr>What are the benefits of using dialogue in the classroom?</vt:lpstr>
      <vt:lpstr>Activities to Promote Dialogue  1: Tokens for Talk   </vt:lpstr>
      <vt:lpstr>Tokens for Talk </vt:lpstr>
      <vt:lpstr>Tokens for Talk </vt:lpstr>
      <vt:lpstr>Tokens for Talk </vt:lpstr>
      <vt:lpstr>Reflection </vt:lpstr>
      <vt:lpstr>Activities to Promote Dialogue  2: Storytelling repetition 3: Roleplay</vt:lpstr>
      <vt:lpstr>Activities to Promote Dialogue  1: Tokens for Talk   </vt:lpstr>
      <vt:lpstr>Further ideas for dialogue in your classroom</vt:lpstr>
      <vt:lpstr>Primary Science</vt:lpstr>
      <vt:lpstr>IGCSE Science</vt:lpstr>
      <vt:lpstr>Overcoming obstacles</vt:lpstr>
      <vt:lpstr>What will you try?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Kate Moulds</dc:creator>
  <cp:lastModifiedBy>Victoria Renfro</cp:lastModifiedBy>
  <cp:revision>197</cp:revision>
  <dcterms:created xsi:type="dcterms:W3CDTF">2021-09-24T09:59:37Z</dcterms:created>
  <dcterms:modified xsi:type="dcterms:W3CDTF">2022-10-04T07:50:19Z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0x010100A4B02EEE46B09A43947188FFB069E6BD</vt:lpwstr>
  </property>
  <property fmtid="{D5CDD505-2E9C-101B-9397-08002B2CF9AE}" pid="3" name="_dlc_DocIdItemGuid">
    <vt:lpwstr>fa4499af-2d6a-493d-927e-2de2cc43082e</vt:lpwstr>
  </property>
  <property fmtid="{D5CDD505-2E9C-101B-9397-08002B2CF9AE}" pid="4" name="MediaServiceImageTags">
    <vt:lpwstr/>
  </property>
</Properties>
</file>